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embeddedFontLst>
    <p:embeddedFont>
      <p:font typeface="Montserrat"/>
      <p:regular r:id="rId27"/>
      <p:bold r:id="rId28"/>
      <p:italic r:id="rId29"/>
      <p:boldItalic r:id="rId30"/>
    </p:embeddedFont>
    <p:embeddedFont>
      <p:font typeface="Montserrat Medium"/>
      <p:regular r:id="rId31"/>
      <p:bold r:id="rId32"/>
      <p:italic r:id="rId33"/>
      <p:boldItalic r:id="rId34"/>
    </p:embeddedFont>
    <p:embeddedFont>
      <p:font typeface="Montserrat Thin"/>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j7YeMwYeSKMOt8uJ6VdwCIvYOO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Medium-regular.fntdata"/><Relationship Id="rId30" Type="http://schemas.openxmlformats.org/officeDocument/2006/relationships/font" Target="fonts/Montserrat-boldItalic.fntdata"/><Relationship Id="rId11" Type="http://schemas.openxmlformats.org/officeDocument/2006/relationships/slide" Target="slides/slide7.xml"/><Relationship Id="rId33" Type="http://schemas.openxmlformats.org/officeDocument/2006/relationships/font" Target="fonts/MontserratMedium-italic.fntdata"/><Relationship Id="rId10" Type="http://schemas.openxmlformats.org/officeDocument/2006/relationships/slide" Target="slides/slide6.xml"/><Relationship Id="rId32" Type="http://schemas.openxmlformats.org/officeDocument/2006/relationships/font" Target="fonts/MontserratMedium-bold.fntdata"/><Relationship Id="rId13" Type="http://schemas.openxmlformats.org/officeDocument/2006/relationships/slide" Target="slides/slide9.xml"/><Relationship Id="rId35" Type="http://schemas.openxmlformats.org/officeDocument/2006/relationships/font" Target="fonts/MontserratThin-regular.fntdata"/><Relationship Id="rId12" Type="http://schemas.openxmlformats.org/officeDocument/2006/relationships/slide" Target="slides/slide8.xml"/><Relationship Id="rId34" Type="http://schemas.openxmlformats.org/officeDocument/2006/relationships/font" Target="fonts/MontserratMedium-boldItalic.fntdata"/><Relationship Id="rId15" Type="http://schemas.openxmlformats.org/officeDocument/2006/relationships/slide" Target="slides/slide11.xml"/><Relationship Id="rId37" Type="http://schemas.openxmlformats.org/officeDocument/2006/relationships/font" Target="fonts/MontserratThin-italic.fntdata"/><Relationship Id="rId14" Type="http://schemas.openxmlformats.org/officeDocument/2006/relationships/slide" Target="slides/slide10.xml"/><Relationship Id="rId36" Type="http://schemas.openxmlformats.org/officeDocument/2006/relationships/font" Target="fonts/MontserratThin-bold.fntdata"/><Relationship Id="rId17" Type="http://schemas.openxmlformats.org/officeDocument/2006/relationships/slide" Target="slides/slide13.xml"/><Relationship Id="rId39" Type="http://customschemas.google.com/relationships/presentationmetadata" Target="metadata"/><Relationship Id="rId16" Type="http://schemas.openxmlformats.org/officeDocument/2006/relationships/slide" Target="slides/slide12.xml"/><Relationship Id="rId38" Type="http://schemas.openxmlformats.org/officeDocument/2006/relationships/font" Target="fonts/MontserratThin-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6ceaf6b729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36ceaf6b729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g36ceaf6b729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6ceaf6b729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36ceaf6b729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g36ceaf6b729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6ceaf6b729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6ceaf6b729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g36ceaf6b729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6ceaf6b729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36ceaf6b729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36ceaf6b729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6ceaf6b729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36ceaf6b729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36ceaf6b729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6ceaf6b729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36ceaf6b729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g36ceaf6b729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6ceaf6b729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36ceaf6b729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g36ceaf6b729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6ceaf6b729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36ceaf6b729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g36ceaf6b729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6ceaf6b7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36ceaf6b72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g36ceaf6b72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1" marL="628650" rtl="0" algn="l">
              <a:lnSpc>
                <a:spcPct val="100000"/>
              </a:lnSpc>
              <a:spcBef>
                <a:spcPts val="0"/>
              </a:spcBef>
              <a:spcAft>
                <a:spcPts val="0"/>
              </a:spcAft>
              <a:buClr>
                <a:schemeClr val="dk1"/>
              </a:buClr>
              <a:buSzPts val="1200"/>
              <a:buFont typeface="Arial"/>
              <a:buNone/>
            </a:pPr>
            <a:r>
              <a:t/>
            </a:r>
            <a:endParaRPr/>
          </a:p>
        </p:txBody>
      </p:sp>
      <p:sp>
        <p:nvSpPr>
          <p:cNvPr id="169" name="Google Shape;16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6ceaa2ac56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36ceaa2ac56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g36ceaa2ac56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bild" type="title">
  <p:cSld name="TITLE">
    <p:bg>
      <p:bgPr>
        <a:solidFill>
          <a:srgbClr val="F4F4ED"/>
        </a:solidFill>
      </p:bgPr>
    </p:bg>
    <p:spTree>
      <p:nvGrpSpPr>
        <p:cNvPr id="15" name="Shape 15"/>
        <p:cNvGrpSpPr/>
        <p:nvPr/>
      </p:nvGrpSpPr>
      <p:grpSpPr>
        <a:xfrm>
          <a:off x="0" y="0"/>
          <a:ext cx="0" cy="0"/>
          <a:chOff x="0" y="0"/>
          <a:chExt cx="0" cy="0"/>
        </a:xfrm>
      </p:grpSpPr>
      <p:sp>
        <p:nvSpPr>
          <p:cNvPr id="16" name="Google Shape;16;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
        <p:nvSpPr>
          <p:cNvPr id="21" name="Google Shape;21;p18"/>
          <p:cNvSpPr/>
          <p:nvPr/>
        </p:nvSpPr>
        <p:spPr>
          <a:xfrm>
            <a:off x="4842650" y="-451041"/>
            <a:ext cx="733425" cy="285750"/>
          </a:xfrm>
          <a:prstGeom prst="rect">
            <a:avLst/>
          </a:prstGeom>
          <a:solidFill>
            <a:srgbClr val="0C58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18"/>
          <p:cNvSpPr/>
          <p:nvPr/>
        </p:nvSpPr>
        <p:spPr>
          <a:xfrm>
            <a:off x="5680444" y="-451041"/>
            <a:ext cx="733425" cy="285750"/>
          </a:xfrm>
          <a:prstGeom prst="rect">
            <a:avLst/>
          </a:prstGeom>
          <a:solidFill>
            <a:srgbClr val="1AA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18"/>
          <p:cNvSpPr/>
          <p:nvPr/>
        </p:nvSpPr>
        <p:spPr>
          <a:xfrm>
            <a:off x="4004856" y="-451041"/>
            <a:ext cx="733425" cy="285750"/>
          </a:xfrm>
          <a:prstGeom prst="rect">
            <a:avLst/>
          </a:prstGeom>
          <a:solidFill>
            <a:srgbClr val="C82D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 name="Google Shape;24;p18"/>
          <p:cNvSpPr/>
          <p:nvPr/>
        </p:nvSpPr>
        <p:spPr>
          <a:xfrm>
            <a:off x="4004857" y="-1185553"/>
            <a:ext cx="733425" cy="285750"/>
          </a:xfrm>
          <a:prstGeom prst="rect">
            <a:avLst/>
          </a:prstGeom>
          <a:solidFill>
            <a:srgbClr val="FFBD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 name="Google Shape;25;p18"/>
          <p:cNvSpPr/>
          <p:nvPr/>
        </p:nvSpPr>
        <p:spPr>
          <a:xfrm>
            <a:off x="4004856" y="-817425"/>
            <a:ext cx="733425" cy="285750"/>
          </a:xfrm>
          <a:prstGeom prst="rect">
            <a:avLst/>
          </a:prstGeom>
          <a:solidFill>
            <a:srgbClr val="FF87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18"/>
          <p:cNvSpPr/>
          <p:nvPr/>
        </p:nvSpPr>
        <p:spPr>
          <a:xfrm>
            <a:off x="5680444" y="-817425"/>
            <a:ext cx="733425" cy="285750"/>
          </a:xfrm>
          <a:prstGeom prst="rect">
            <a:avLst/>
          </a:prstGeom>
          <a:solidFill>
            <a:srgbClr val="22B5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18"/>
          <p:cNvSpPr/>
          <p:nvPr/>
        </p:nvSpPr>
        <p:spPr>
          <a:xfrm>
            <a:off x="4842650" y="-817425"/>
            <a:ext cx="733425" cy="285750"/>
          </a:xfrm>
          <a:prstGeom prst="rect">
            <a:avLst/>
          </a:prstGeom>
          <a:solidFill>
            <a:srgbClr val="058E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18"/>
          <p:cNvSpPr/>
          <p:nvPr/>
        </p:nvSpPr>
        <p:spPr>
          <a:xfrm>
            <a:off x="4842650" y="-1184589"/>
            <a:ext cx="733425" cy="285750"/>
          </a:xfrm>
          <a:prstGeom prst="rect">
            <a:avLst/>
          </a:prstGeom>
          <a:solidFill>
            <a:srgbClr val="05A2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18"/>
          <p:cNvSpPr/>
          <p:nvPr/>
        </p:nvSpPr>
        <p:spPr>
          <a:xfrm>
            <a:off x="5680444" y="-1185553"/>
            <a:ext cx="733425" cy="285750"/>
          </a:xfrm>
          <a:prstGeom prst="rect">
            <a:avLst/>
          </a:prstGeom>
          <a:solidFill>
            <a:srgbClr val="40D3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p18"/>
          <p:cNvSpPr/>
          <p:nvPr/>
        </p:nvSpPr>
        <p:spPr>
          <a:xfrm>
            <a:off x="6518237" y="-1185553"/>
            <a:ext cx="733425" cy="285750"/>
          </a:xfrm>
          <a:prstGeom prst="rect">
            <a:avLst/>
          </a:prstGeom>
          <a:solidFill>
            <a:srgbClr val="F4F4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18"/>
          <p:cNvSpPr/>
          <p:nvPr/>
        </p:nvSpPr>
        <p:spPr>
          <a:xfrm>
            <a:off x="6518237" y="-817425"/>
            <a:ext cx="733425" cy="285750"/>
          </a:xfrm>
          <a:prstGeom prst="rect">
            <a:avLst/>
          </a:prstGeom>
          <a:solidFill>
            <a:srgbClr val="DEDE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ed bildtext" type="picTx">
  <p:cSld name="PICTURE_WITH_CAPTION_TEXT">
    <p:spTree>
      <p:nvGrpSpPr>
        <p:cNvPr id="97" name="Shape 97"/>
        <p:cNvGrpSpPr/>
        <p:nvPr/>
      </p:nvGrpSpPr>
      <p:grpSpPr>
        <a:xfrm>
          <a:off x="0" y="0"/>
          <a:ext cx="0" cy="0"/>
          <a:chOff x="0" y="0"/>
          <a:chExt cx="0" cy="0"/>
        </a:xfrm>
      </p:grpSpPr>
      <p:sp>
        <p:nvSpPr>
          <p:cNvPr id="98" name="Google Shape;98;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7"/>
          <p:cNvSpPr/>
          <p:nvPr>
            <p:ph idx="2" type="pic"/>
          </p:nvPr>
        </p:nvSpPr>
        <p:spPr>
          <a:xfrm>
            <a:off x="5183188" y="987425"/>
            <a:ext cx="6172200" cy="4873625"/>
          </a:xfrm>
          <a:prstGeom prst="rect">
            <a:avLst/>
          </a:prstGeom>
          <a:noFill/>
          <a:ln>
            <a:noFill/>
          </a:ln>
        </p:spPr>
      </p:sp>
      <p:sp>
        <p:nvSpPr>
          <p:cNvPr id="100" name="Google Shape;100;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 name="Google Shape;10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lodrät text" type="vertTx">
  <p:cSld name="VERTICAL_TEXT">
    <p:spTree>
      <p:nvGrpSpPr>
        <p:cNvPr id="104" name="Shape 104"/>
        <p:cNvGrpSpPr/>
        <p:nvPr/>
      </p:nvGrpSpPr>
      <p:grpSpPr>
        <a:xfrm>
          <a:off x="0" y="0"/>
          <a:ext cx="0" cy="0"/>
          <a:chOff x="0" y="0"/>
          <a:chExt cx="0" cy="0"/>
        </a:xfrm>
      </p:grpSpPr>
      <p:sp>
        <p:nvSpPr>
          <p:cNvPr id="105" name="Google Shape;105;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rät rubrik och text" type="vertTitleAndTx">
  <p:cSld name="VERTICAL_TITLE_AND_VERTICAL_TEXT">
    <p:spTree>
      <p:nvGrpSpPr>
        <p:cNvPr id="110" name="Shape 110"/>
        <p:cNvGrpSpPr/>
        <p:nvPr/>
      </p:nvGrpSpPr>
      <p:grpSpPr>
        <a:xfrm>
          <a:off x="0" y="0"/>
          <a:ext cx="0" cy="0"/>
          <a:chOff x="0" y="0"/>
          <a:chExt cx="0" cy="0"/>
        </a:xfrm>
      </p:grpSpPr>
      <p:sp>
        <p:nvSpPr>
          <p:cNvPr id="111" name="Google Shape;111;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ubrik och innehåll" type="obj">
  <p:cSld name="OBJECT">
    <p:spTree>
      <p:nvGrpSpPr>
        <p:cNvPr id="32" name="Shape 32"/>
        <p:cNvGrpSpPr/>
        <p:nvPr/>
      </p:nvGrpSpPr>
      <p:grpSpPr>
        <a:xfrm>
          <a:off x="0" y="0"/>
          <a:ext cx="0" cy="0"/>
          <a:chOff x="0" y="0"/>
          <a:chExt cx="0" cy="0"/>
        </a:xfrm>
      </p:grpSpPr>
      <p:sp>
        <p:nvSpPr>
          <p:cNvPr id="33" name="Google Shape;3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
        <p:nvSpPr>
          <p:cNvPr id="38" name="Google Shape;38;p19"/>
          <p:cNvSpPr/>
          <p:nvPr/>
        </p:nvSpPr>
        <p:spPr>
          <a:xfrm>
            <a:off x="4842650" y="-451041"/>
            <a:ext cx="733425" cy="285750"/>
          </a:xfrm>
          <a:prstGeom prst="rect">
            <a:avLst/>
          </a:prstGeom>
          <a:solidFill>
            <a:srgbClr val="0C58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19"/>
          <p:cNvSpPr/>
          <p:nvPr/>
        </p:nvSpPr>
        <p:spPr>
          <a:xfrm>
            <a:off x="5680444" y="-451041"/>
            <a:ext cx="733425" cy="285750"/>
          </a:xfrm>
          <a:prstGeom prst="rect">
            <a:avLst/>
          </a:prstGeom>
          <a:solidFill>
            <a:srgbClr val="1AA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19"/>
          <p:cNvSpPr/>
          <p:nvPr/>
        </p:nvSpPr>
        <p:spPr>
          <a:xfrm>
            <a:off x="4004856" y="-451041"/>
            <a:ext cx="733425" cy="285750"/>
          </a:xfrm>
          <a:prstGeom prst="rect">
            <a:avLst/>
          </a:prstGeom>
          <a:solidFill>
            <a:srgbClr val="C82D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19"/>
          <p:cNvSpPr/>
          <p:nvPr/>
        </p:nvSpPr>
        <p:spPr>
          <a:xfrm>
            <a:off x="4004857" y="-1185553"/>
            <a:ext cx="733425" cy="285750"/>
          </a:xfrm>
          <a:prstGeom prst="rect">
            <a:avLst/>
          </a:prstGeom>
          <a:solidFill>
            <a:srgbClr val="FFBD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19"/>
          <p:cNvSpPr/>
          <p:nvPr/>
        </p:nvSpPr>
        <p:spPr>
          <a:xfrm>
            <a:off x="4004856" y="-817425"/>
            <a:ext cx="733425" cy="285750"/>
          </a:xfrm>
          <a:prstGeom prst="rect">
            <a:avLst/>
          </a:prstGeom>
          <a:solidFill>
            <a:srgbClr val="FF87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19"/>
          <p:cNvSpPr/>
          <p:nvPr/>
        </p:nvSpPr>
        <p:spPr>
          <a:xfrm>
            <a:off x="5680444" y="-817425"/>
            <a:ext cx="733425" cy="285750"/>
          </a:xfrm>
          <a:prstGeom prst="rect">
            <a:avLst/>
          </a:prstGeom>
          <a:solidFill>
            <a:srgbClr val="22B5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19"/>
          <p:cNvSpPr/>
          <p:nvPr/>
        </p:nvSpPr>
        <p:spPr>
          <a:xfrm>
            <a:off x="4842650" y="-817425"/>
            <a:ext cx="733425" cy="285750"/>
          </a:xfrm>
          <a:prstGeom prst="rect">
            <a:avLst/>
          </a:prstGeom>
          <a:solidFill>
            <a:srgbClr val="058E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 name="Google Shape;45;p19"/>
          <p:cNvSpPr/>
          <p:nvPr/>
        </p:nvSpPr>
        <p:spPr>
          <a:xfrm>
            <a:off x="4842650" y="-1184589"/>
            <a:ext cx="733425" cy="285750"/>
          </a:xfrm>
          <a:prstGeom prst="rect">
            <a:avLst/>
          </a:prstGeom>
          <a:solidFill>
            <a:srgbClr val="05A2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19"/>
          <p:cNvSpPr/>
          <p:nvPr/>
        </p:nvSpPr>
        <p:spPr>
          <a:xfrm>
            <a:off x="5680444" y="-1185553"/>
            <a:ext cx="733425" cy="285750"/>
          </a:xfrm>
          <a:prstGeom prst="rect">
            <a:avLst/>
          </a:prstGeom>
          <a:solidFill>
            <a:srgbClr val="40D3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19"/>
          <p:cNvSpPr/>
          <p:nvPr/>
        </p:nvSpPr>
        <p:spPr>
          <a:xfrm>
            <a:off x="6518237" y="-1185553"/>
            <a:ext cx="733425" cy="285750"/>
          </a:xfrm>
          <a:prstGeom prst="rect">
            <a:avLst/>
          </a:prstGeom>
          <a:solidFill>
            <a:srgbClr val="F4F4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19"/>
          <p:cNvSpPr/>
          <p:nvPr/>
        </p:nvSpPr>
        <p:spPr>
          <a:xfrm>
            <a:off x="6518237" y="-817425"/>
            <a:ext cx="733425" cy="285750"/>
          </a:xfrm>
          <a:prstGeom prst="rect">
            <a:avLst/>
          </a:prstGeom>
          <a:solidFill>
            <a:srgbClr val="DEDE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19"/>
          <p:cNvSpPr/>
          <p:nvPr/>
        </p:nvSpPr>
        <p:spPr>
          <a:xfrm>
            <a:off x="4195145" y="5994842"/>
            <a:ext cx="5103944" cy="5103944"/>
          </a:xfrm>
          <a:prstGeom prst="ellipse">
            <a:avLst/>
          </a:prstGeom>
          <a:solidFill>
            <a:srgbClr val="ECEDE8">
              <a:alpha val="2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4F4ED"/>
              </a:solidFill>
              <a:latin typeface="Calibri"/>
              <a:ea typeface="Calibri"/>
              <a:cs typeface="Calibri"/>
              <a:sym typeface="Calibri"/>
            </a:endParaRPr>
          </a:p>
        </p:txBody>
      </p:sp>
      <p:sp>
        <p:nvSpPr>
          <p:cNvPr id="50" name="Google Shape;50;p19"/>
          <p:cNvSpPr/>
          <p:nvPr/>
        </p:nvSpPr>
        <p:spPr>
          <a:xfrm>
            <a:off x="-2527940" y="-6296667"/>
            <a:ext cx="7148672" cy="7148672"/>
          </a:xfrm>
          <a:prstGeom prst="ellipse">
            <a:avLst/>
          </a:prstGeom>
          <a:solidFill>
            <a:srgbClr val="ECEDE8">
              <a:alpha val="2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4F4ED"/>
              </a:solidFill>
              <a:latin typeface="Calibri"/>
              <a:ea typeface="Calibri"/>
              <a:cs typeface="Calibri"/>
              <a:sym typeface="Calibri"/>
            </a:endParaRPr>
          </a:p>
        </p:txBody>
      </p:sp>
      <p:sp>
        <p:nvSpPr>
          <p:cNvPr id="51" name="Google Shape;51;p19"/>
          <p:cNvSpPr/>
          <p:nvPr/>
        </p:nvSpPr>
        <p:spPr>
          <a:xfrm>
            <a:off x="8161580" y="-4688152"/>
            <a:ext cx="7148672" cy="7148672"/>
          </a:xfrm>
          <a:prstGeom prst="ellipse">
            <a:avLst/>
          </a:prstGeom>
          <a:solidFill>
            <a:srgbClr val="ECEDE8">
              <a:alpha val="2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4F4ED"/>
              </a:solidFill>
              <a:latin typeface="Calibri"/>
              <a:ea typeface="Calibri"/>
              <a:cs typeface="Calibri"/>
              <a:sym typeface="Calibri"/>
            </a:endParaRPr>
          </a:p>
        </p:txBody>
      </p:sp>
      <p:pic>
        <p:nvPicPr>
          <p:cNvPr descr="Utställare 2022" id="52" name="Google Shape;52;p19"/>
          <p:cNvPicPr preferRelativeResize="0"/>
          <p:nvPr/>
        </p:nvPicPr>
        <p:blipFill rotWithShape="1">
          <a:blip r:embed="rId2">
            <a:alphaModFix/>
          </a:blip>
          <a:srcRect b="0" l="0" r="0" t="0"/>
          <a:stretch/>
        </p:blipFill>
        <p:spPr>
          <a:xfrm>
            <a:off x="11015532" y="6176963"/>
            <a:ext cx="720384" cy="28984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p:cSld name="Rubrik och innehåll">
    <p:bg>
      <p:bgPr>
        <a:solidFill>
          <a:srgbClr val="F4F4ED"/>
        </a:solidFill>
      </p:bgPr>
    </p:bg>
    <p:spTree>
      <p:nvGrpSpPr>
        <p:cNvPr id="53" name="Shape 53"/>
        <p:cNvGrpSpPr/>
        <p:nvPr/>
      </p:nvGrpSpPr>
      <p:grpSpPr>
        <a:xfrm>
          <a:off x="0" y="0"/>
          <a:ext cx="0" cy="0"/>
          <a:chOff x="0" y="0"/>
          <a:chExt cx="0" cy="0"/>
        </a:xfrm>
      </p:grpSpPr>
      <p:sp>
        <p:nvSpPr>
          <p:cNvPr id="54" name="Google Shape;54;p20"/>
          <p:cNvSpPr/>
          <p:nvPr/>
        </p:nvSpPr>
        <p:spPr>
          <a:xfrm rot="310062">
            <a:off x="2271305" y="1504985"/>
            <a:ext cx="7470177" cy="4550242"/>
          </a:xfrm>
          <a:prstGeom prst="roundRect">
            <a:avLst>
              <a:gd fmla="val 16667" name="adj"/>
            </a:avLst>
          </a:prstGeom>
          <a:solidFill>
            <a:srgbClr val="41D3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5" name="Google Shape;55;p20"/>
          <p:cNvPicPr preferRelativeResize="0"/>
          <p:nvPr/>
        </p:nvPicPr>
        <p:blipFill rotWithShape="1">
          <a:blip r:embed="rId2">
            <a:alphaModFix/>
          </a:blip>
          <a:srcRect b="20036" l="0" r="0" t="20036"/>
          <a:stretch/>
        </p:blipFill>
        <p:spPr>
          <a:xfrm>
            <a:off x="-119868" y="3419306"/>
            <a:ext cx="2466354" cy="2563906"/>
          </a:xfrm>
          <a:prstGeom prst="rect">
            <a:avLst/>
          </a:prstGeom>
          <a:noFill/>
          <a:ln>
            <a:noFill/>
          </a:ln>
        </p:spPr>
      </p:pic>
      <p:sp>
        <p:nvSpPr>
          <p:cNvPr id="56" name="Google Shape;56;p20"/>
          <p:cNvSpPr/>
          <p:nvPr/>
        </p:nvSpPr>
        <p:spPr>
          <a:xfrm rot="-234890">
            <a:off x="2214700" y="1472416"/>
            <a:ext cx="7583387" cy="4485806"/>
          </a:xfrm>
          <a:prstGeom prst="roundRect">
            <a:avLst>
              <a:gd fmla="val 16667" name="adj"/>
            </a:avLst>
          </a:prstGeom>
          <a:solidFill>
            <a:srgbClr val="FFB80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20"/>
          <p:cNvSpPr/>
          <p:nvPr/>
        </p:nvSpPr>
        <p:spPr>
          <a:xfrm>
            <a:off x="2116762" y="1497406"/>
            <a:ext cx="7843058" cy="4485806"/>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sv-SE" sz="2800" u="none" cap="none" strike="noStrike">
                <a:solidFill>
                  <a:schemeClr val="dk1"/>
                </a:solidFill>
                <a:latin typeface="Montserrat"/>
                <a:ea typeface="Montserrat"/>
                <a:cs typeface="Montserrat"/>
                <a:sym typeface="Montserrat"/>
              </a:rPr>
              <a:t>”Citat"</a:t>
            </a:r>
            <a:endParaRPr b="0" i="0" sz="1400" u="none" cap="none" strike="noStrike">
              <a:solidFill>
                <a:srgbClr val="000000"/>
              </a:solidFill>
              <a:latin typeface="Arial"/>
              <a:ea typeface="Arial"/>
              <a:cs typeface="Arial"/>
              <a:sym typeface="Arial"/>
            </a:endParaRPr>
          </a:p>
        </p:txBody>
      </p:sp>
      <p:sp>
        <p:nvSpPr>
          <p:cNvPr descr="Person | Roll" id="58" name="Google Shape;58;p20"/>
          <p:cNvSpPr txBox="1"/>
          <p:nvPr/>
        </p:nvSpPr>
        <p:spPr>
          <a:xfrm>
            <a:off x="4909213" y="4853828"/>
            <a:ext cx="4831510"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sv-SE" sz="1800" u="none" cap="none" strike="noStrike">
                <a:solidFill>
                  <a:schemeClr val="dk1"/>
                </a:solidFill>
                <a:latin typeface="Calibri"/>
                <a:ea typeface="Calibri"/>
                <a:cs typeface="Calibri"/>
                <a:sym typeface="Calibri"/>
              </a:rPr>
              <a:t>Person | Roll</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nittsrubrik" type="secHead">
  <p:cSld name="SECTION_HEADER">
    <p:spTree>
      <p:nvGrpSpPr>
        <p:cNvPr id="59" name="Shape 59"/>
        <p:cNvGrpSpPr/>
        <p:nvPr/>
      </p:nvGrpSpPr>
      <p:grpSpPr>
        <a:xfrm>
          <a:off x="0" y="0"/>
          <a:ext cx="0" cy="0"/>
          <a:chOff x="0" y="0"/>
          <a:chExt cx="0" cy="0"/>
        </a:xfrm>
      </p:grpSpPr>
      <p:sp>
        <p:nvSpPr>
          <p:cNvPr id="60" name="Google Shape;60;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2" name="Google Shape;6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vå delar" type="twoObj">
  <p:cSld name="TWO_OBJECTS">
    <p:spTree>
      <p:nvGrpSpPr>
        <p:cNvPr id="65" name="Shape 65"/>
        <p:cNvGrpSpPr/>
        <p:nvPr/>
      </p:nvGrpSpPr>
      <p:grpSpPr>
        <a:xfrm>
          <a:off x="0" y="0"/>
          <a:ext cx="0" cy="0"/>
          <a:chOff x="0" y="0"/>
          <a:chExt cx="0" cy="0"/>
        </a:xfrm>
      </p:grpSpPr>
      <p:sp>
        <p:nvSpPr>
          <p:cNvPr id="66" name="Google Shape;6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ämförelse" type="twoTxTwoObj">
  <p:cSld name="TWO_OBJECTS_WITH_TEXT">
    <p:spTree>
      <p:nvGrpSpPr>
        <p:cNvPr id="72" name="Shape 72"/>
        <p:cNvGrpSpPr/>
        <p:nvPr/>
      </p:nvGrpSpPr>
      <p:grpSpPr>
        <a:xfrm>
          <a:off x="0" y="0"/>
          <a:ext cx="0" cy="0"/>
          <a:chOff x="0" y="0"/>
          <a:chExt cx="0" cy="0"/>
        </a:xfrm>
      </p:grpSpPr>
      <p:sp>
        <p:nvSpPr>
          <p:cNvPr id="73" name="Google Shape;73;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5" name="Google Shape;75;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7" name="Google Shape;77;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ast rubrik" type="titleOnly">
  <p:cSld name="TITLE_ONLY">
    <p:spTree>
      <p:nvGrpSpPr>
        <p:cNvPr id="81" name="Shape 81"/>
        <p:cNvGrpSpPr/>
        <p:nvPr/>
      </p:nvGrpSpPr>
      <p:grpSpPr>
        <a:xfrm>
          <a:off x="0" y="0"/>
          <a:ext cx="0" cy="0"/>
          <a:chOff x="0" y="0"/>
          <a:chExt cx="0" cy="0"/>
        </a:xfrm>
      </p:grpSpPr>
      <p:sp>
        <p:nvSpPr>
          <p:cNvPr id="82" name="Google Shape;8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type="blank">
  <p:cSld name="BLANK">
    <p:spTree>
      <p:nvGrpSpPr>
        <p:cNvPr id="86" name="Shape 86"/>
        <p:cNvGrpSpPr/>
        <p:nvPr/>
      </p:nvGrpSpPr>
      <p:grpSpPr>
        <a:xfrm>
          <a:off x="0" y="0"/>
          <a:ext cx="0" cy="0"/>
          <a:chOff x="0" y="0"/>
          <a:chExt cx="0" cy="0"/>
        </a:xfrm>
      </p:grpSpPr>
      <p:sp>
        <p:nvSpPr>
          <p:cNvPr id="87" name="Google Shape;8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med bildtext" type="objTx">
  <p:cSld name="OBJECT_WITH_CAPTION_TEXT">
    <p:spTree>
      <p:nvGrpSpPr>
        <p:cNvPr id="90" name="Shape 90"/>
        <p:cNvGrpSpPr/>
        <p:nvPr/>
      </p:nvGrpSpPr>
      <p:grpSpPr>
        <a:xfrm>
          <a:off x="0" y="0"/>
          <a:ext cx="0" cy="0"/>
          <a:chOff x="0" y="0"/>
          <a:chExt cx="0" cy="0"/>
        </a:xfrm>
      </p:grpSpPr>
      <p:sp>
        <p:nvSpPr>
          <p:cNvPr id="91" name="Google Shape;91;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3" name="Google Shape;93;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4" name="Google Shape;9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jp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
          <p:cNvSpPr/>
          <p:nvPr/>
        </p:nvSpPr>
        <p:spPr>
          <a:xfrm>
            <a:off x="627529" y="5581089"/>
            <a:ext cx="1057836" cy="1057836"/>
          </a:xfrm>
          <a:prstGeom prst="ellipse">
            <a:avLst/>
          </a:prstGeom>
          <a:solidFill>
            <a:srgbClr val="0B58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 name="Google Shape;121;p1"/>
          <p:cNvSpPr/>
          <p:nvPr/>
        </p:nvSpPr>
        <p:spPr>
          <a:xfrm>
            <a:off x="9448799" y="241501"/>
            <a:ext cx="1057836" cy="1057836"/>
          </a:xfrm>
          <a:prstGeom prst="ellipse">
            <a:avLst/>
          </a:prstGeom>
          <a:solidFill>
            <a:srgbClr val="D63A0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22" name="Google Shape;122;p1"/>
          <p:cNvGrpSpPr/>
          <p:nvPr/>
        </p:nvGrpSpPr>
        <p:grpSpPr>
          <a:xfrm rot="8335685">
            <a:off x="-557992" y="-157969"/>
            <a:ext cx="2611190" cy="2126781"/>
            <a:chOff x="9053299" y="4777255"/>
            <a:chExt cx="2611190" cy="2126781"/>
          </a:xfrm>
        </p:grpSpPr>
        <p:grpSp>
          <p:nvGrpSpPr>
            <p:cNvPr id="123" name="Google Shape;123;p1"/>
            <p:cNvGrpSpPr/>
            <p:nvPr/>
          </p:nvGrpSpPr>
          <p:grpSpPr>
            <a:xfrm rot="-1530215">
              <a:off x="9966296" y="4997199"/>
              <a:ext cx="1403407" cy="1686893"/>
              <a:chOff x="7889359" y="-1167209"/>
              <a:chExt cx="1403407" cy="1686894"/>
            </a:xfrm>
          </p:grpSpPr>
          <p:sp>
            <p:nvSpPr>
              <p:cNvPr id="124" name="Google Shape;124;p1"/>
              <p:cNvSpPr/>
              <p:nvPr/>
            </p:nvSpPr>
            <p:spPr>
              <a:xfrm rot="5400000">
                <a:off x="7592666" y="-870516"/>
                <a:ext cx="1165253" cy="571867"/>
              </a:xfrm>
              <a:prstGeom prst="rect">
                <a:avLst/>
              </a:prstGeom>
              <a:solidFill>
                <a:srgbClr val="41D3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1"/>
              <p:cNvSpPr/>
              <p:nvPr/>
            </p:nvSpPr>
            <p:spPr>
              <a:xfrm rot="10800000">
                <a:off x="7891816" y="-571867"/>
                <a:ext cx="1398494" cy="571867"/>
              </a:xfrm>
              <a:prstGeom prst="rect">
                <a:avLst/>
              </a:prstGeom>
              <a:solidFill>
                <a:srgbClr val="41D3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1"/>
              <p:cNvSpPr/>
              <p:nvPr/>
            </p:nvSpPr>
            <p:spPr>
              <a:xfrm rot="5400000">
                <a:off x="8462037" y="-311045"/>
                <a:ext cx="1089592" cy="571867"/>
              </a:xfrm>
              <a:prstGeom prst="rect">
                <a:avLst/>
              </a:prstGeom>
              <a:solidFill>
                <a:srgbClr val="41D3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27" name="Google Shape;127;p1"/>
            <p:cNvSpPr/>
            <p:nvPr/>
          </p:nvSpPr>
          <p:spPr>
            <a:xfrm rot="9269785">
              <a:off x="9118511" y="5230705"/>
              <a:ext cx="1188440" cy="571867"/>
            </a:xfrm>
            <a:prstGeom prst="rect">
              <a:avLst/>
            </a:prstGeom>
            <a:solidFill>
              <a:srgbClr val="41D3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28" name="Google Shape;128;p1"/>
          <p:cNvSpPr/>
          <p:nvPr/>
        </p:nvSpPr>
        <p:spPr>
          <a:xfrm rot="2169818">
            <a:off x="6825814" y="5529110"/>
            <a:ext cx="1886165" cy="1498803"/>
          </a:xfrm>
          <a:prstGeom prst="triangle">
            <a:avLst>
              <a:gd fmla="val 50000" name="adj"/>
            </a:avLst>
          </a:prstGeom>
          <a:solidFill>
            <a:srgbClr val="FFB80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1"/>
          <p:cNvSpPr txBox="1"/>
          <p:nvPr>
            <p:ph idx="1" type="subTitle"/>
          </p:nvPr>
        </p:nvSpPr>
        <p:spPr>
          <a:xfrm>
            <a:off x="2892134" y="3811669"/>
            <a:ext cx="6407728" cy="78985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None/>
            </a:pPr>
            <a:r>
              <a:rPr b="1" lang="sv-SE">
                <a:latin typeface="Montserrat"/>
                <a:ea typeface="Montserrat"/>
                <a:cs typeface="Montserrat"/>
                <a:sym typeface="Montserrat"/>
              </a:rPr>
              <a:t>Inkluderande läs- och </a:t>
            </a:r>
            <a:br>
              <a:rPr b="1" lang="sv-SE">
                <a:latin typeface="Montserrat"/>
                <a:ea typeface="Montserrat"/>
                <a:cs typeface="Montserrat"/>
                <a:sym typeface="Montserrat"/>
              </a:rPr>
            </a:br>
            <a:r>
              <a:rPr b="1" lang="sv-SE">
                <a:latin typeface="Montserrat"/>
                <a:ea typeface="Montserrat"/>
                <a:cs typeface="Montserrat"/>
                <a:sym typeface="Montserrat"/>
              </a:rPr>
              <a:t>skrivutveckling</a:t>
            </a:r>
            <a:endParaRPr/>
          </a:p>
        </p:txBody>
      </p:sp>
      <p:pic>
        <p:nvPicPr>
          <p:cNvPr descr="A cartoon lion reading a book&#10;&#10;AI-generated content may be incorrect." id="130" name="Google Shape;130;p1"/>
          <p:cNvPicPr preferRelativeResize="0"/>
          <p:nvPr/>
        </p:nvPicPr>
        <p:blipFill rotWithShape="1">
          <a:blip r:embed="rId3">
            <a:alphaModFix/>
          </a:blip>
          <a:srcRect b="0" l="0" r="0" t="0"/>
          <a:stretch/>
        </p:blipFill>
        <p:spPr>
          <a:xfrm flipH="1">
            <a:off x="9220703" y="2957944"/>
            <a:ext cx="2894592" cy="5021231"/>
          </a:xfrm>
          <a:prstGeom prst="rect">
            <a:avLst/>
          </a:prstGeom>
          <a:noFill/>
          <a:ln>
            <a:noFill/>
          </a:ln>
        </p:spPr>
      </p:pic>
      <p:sp>
        <p:nvSpPr>
          <p:cNvPr id="131" name="Google Shape;131;p1"/>
          <p:cNvSpPr txBox="1"/>
          <p:nvPr/>
        </p:nvSpPr>
        <p:spPr>
          <a:xfrm>
            <a:off x="3551958" y="4699454"/>
            <a:ext cx="508808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sv-SE" sz="1600" u="none" cap="none" strike="noStrike">
                <a:solidFill>
                  <a:schemeClr val="dk1"/>
                </a:solidFill>
                <a:latin typeface="Montserrat"/>
                <a:ea typeface="Montserrat"/>
                <a:cs typeface="Montserrat"/>
                <a:sym typeface="Montserrat"/>
              </a:rPr>
              <a:t>för varje elev, i varje klassrum.</a:t>
            </a:r>
            <a:endParaRPr b="0" i="0" sz="1400" u="none" cap="none" strike="noStrike">
              <a:solidFill>
                <a:srgbClr val="000000"/>
              </a:solidFill>
              <a:latin typeface="Arial"/>
              <a:ea typeface="Arial"/>
              <a:cs typeface="Arial"/>
              <a:sym typeface="Arial"/>
            </a:endParaRPr>
          </a:p>
        </p:txBody>
      </p:sp>
      <p:pic>
        <p:nvPicPr>
          <p:cNvPr id="132" name="Google Shape;132;p1"/>
          <p:cNvPicPr preferRelativeResize="0"/>
          <p:nvPr/>
        </p:nvPicPr>
        <p:blipFill rotWithShape="1">
          <a:blip r:embed="rId4">
            <a:alphaModFix/>
          </a:blip>
          <a:srcRect b="0" l="0" r="0" t="0"/>
          <a:stretch/>
        </p:blipFill>
        <p:spPr>
          <a:xfrm>
            <a:off x="3936831" y="1598319"/>
            <a:ext cx="4318334" cy="1738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A tablet with a cartoon cat and keyboard&#10;&#10;AI-generated content may be incorrect." id="247" name="Google Shape;247;p10"/>
          <p:cNvPicPr preferRelativeResize="0"/>
          <p:nvPr/>
        </p:nvPicPr>
        <p:blipFill rotWithShape="1">
          <a:blip r:embed="rId3">
            <a:alphaModFix/>
          </a:blip>
          <a:srcRect b="0" l="0" r="0" t="0"/>
          <a:stretch/>
        </p:blipFill>
        <p:spPr>
          <a:xfrm>
            <a:off x="377703" y="2134232"/>
            <a:ext cx="5219999" cy="5219999"/>
          </a:xfrm>
          <a:prstGeom prst="rect">
            <a:avLst/>
          </a:prstGeom>
          <a:noFill/>
          <a:ln>
            <a:noFill/>
          </a:ln>
        </p:spPr>
      </p:pic>
      <p:pic>
        <p:nvPicPr>
          <p:cNvPr descr="A screen shot of a tablet&#10;&#10;AI-generated content may be incorrect." id="248" name="Google Shape;248;p10"/>
          <p:cNvPicPr preferRelativeResize="0"/>
          <p:nvPr/>
        </p:nvPicPr>
        <p:blipFill rotWithShape="1">
          <a:blip r:embed="rId4">
            <a:alphaModFix/>
          </a:blip>
          <a:srcRect b="0" l="0" r="0" t="0"/>
          <a:stretch/>
        </p:blipFill>
        <p:spPr>
          <a:xfrm>
            <a:off x="5597704" y="1710724"/>
            <a:ext cx="5220000" cy="5220000"/>
          </a:xfrm>
          <a:prstGeom prst="rect">
            <a:avLst/>
          </a:prstGeom>
          <a:noFill/>
          <a:ln>
            <a:noFill/>
          </a:ln>
        </p:spPr>
      </p:pic>
      <p:sp>
        <p:nvSpPr>
          <p:cNvPr id="249" name="Google Shape;249;p10"/>
          <p:cNvSpPr txBox="1"/>
          <p:nvPr/>
        </p:nvSpPr>
        <p:spPr>
          <a:xfrm>
            <a:off x="377706" y="1364735"/>
            <a:ext cx="11436589"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Förvandla utmaningar till framgångssagor</a:t>
            </a:r>
            <a:br>
              <a:rPr b="1" i="0" lang="sv-SE" sz="2800" u="none" cap="none" strike="noStrike">
                <a:solidFill>
                  <a:schemeClr val="dk1"/>
                </a:solidFill>
                <a:latin typeface="Montserrat"/>
                <a:ea typeface="Montserrat"/>
                <a:cs typeface="Montserrat"/>
                <a:sym typeface="Montserrat"/>
              </a:rPr>
            </a:br>
            <a:r>
              <a:rPr b="0" i="0" lang="sv-SE" sz="2400" u="none" cap="none" strike="noStrike">
                <a:solidFill>
                  <a:schemeClr val="dk1"/>
                </a:solidFill>
                <a:latin typeface="Montserrat"/>
                <a:ea typeface="Montserrat"/>
                <a:cs typeface="Montserrat"/>
                <a:sym typeface="Montserrat"/>
              </a:rPr>
              <a:t>Elever får strukturerat stöd i skrivprocessen – och personlig återkoppling från läraren för att stärka självförtroendet.</a:t>
            </a:r>
            <a:endParaRPr b="1" i="0" sz="2800" u="none" cap="none" strike="noStrike">
              <a:solidFill>
                <a:schemeClr val="dk1"/>
              </a:solidFill>
              <a:latin typeface="Montserrat"/>
              <a:ea typeface="Montserrat"/>
              <a:cs typeface="Montserrat"/>
              <a:sym typeface="Montserrat"/>
            </a:endParaRPr>
          </a:p>
        </p:txBody>
      </p:sp>
      <p:sp>
        <p:nvSpPr>
          <p:cNvPr id="250" name="Google Shape;250;p10"/>
          <p:cNvSpPr txBox="1"/>
          <p:nvPr/>
        </p:nvSpPr>
        <p:spPr>
          <a:xfrm>
            <a:off x="379200" y="918000"/>
            <a:ext cx="17123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PRODUKTEN</a:t>
            </a:r>
            <a:endParaRPr b="0" i="0" sz="1800" u="none" cap="none" strike="noStrike">
              <a:solidFill>
                <a:srgbClr val="BFBFBF"/>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descr="A tablet with a blue book on the screen&#10;&#10;AI-generated content may be incorrect." id="256" name="Google Shape;256;p11"/>
          <p:cNvPicPr preferRelativeResize="0"/>
          <p:nvPr/>
        </p:nvPicPr>
        <p:blipFill rotWithShape="1">
          <a:blip r:embed="rId3">
            <a:alphaModFix/>
          </a:blip>
          <a:srcRect b="0" l="0" r="0" t="0"/>
          <a:stretch/>
        </p:blipFill>
        <p:spPr>
          <a:xfrm>
            <a:off x="377704" y="2134233"/>
            <a:ext cx="5220000" cy="5220000"/>
          </a:xfrm>
          <a:prstGeom prst="rect">
            <a:avLst/>
          </a:prstGeom>
          <a:noFill/>
          <a:ln>
            <a:noFill/>
          </a:ln>
        </p:spPr>
      </p:pic>
      <p:pic>
        <p:nvPicPr>
          <p:cNvPr descr="A tablet with a blue book on it&#10;&#10;AI-generated content may be incorrect." id="257" name="Google Shape;257;p11"/>
          <p:cNvPicPr preferRelativeResize="0"/>
          <p:nvPr/>
        </p:nvPicPr>
        <p:blipFill rotWithShape="1">
          <a:blip r:embed="rId4">
            <a:alphaModFix/>
          </a:blip>
          <a:srcRect b="0" l="0" r="0" t="0"/>
          <a:stretch/>
        </p:blipFill>
        <p:spPr>
          <a:xfrm>
            <a:off x="5597705" y="1710723"/>
            <a:ext cx="5220000" cy="5220000"/>
          </a:xfrm>
          <a:prstGeom prst="rect">
            <a:avLst/>
          </a:prstGeom>
          <a:noFill/>
          <a:ln>
            <a:noFill/>
          </a:ln>
        </p:spPr>
      </p:pic>
      <p:sp>
        <p:nvSpPr>
          <p:cNvPr id="258" name="Google Shape;258;p11"/>
          <p:cNvSpPr txBox="1"/>
          <p:nvPr/>
        </p:nvSpPr>
        <p:spPr>
          <a:xfrm>
            <a:off x="377706" y="1364735"/>
            <a:ext cx="11436589"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Bedöm läsning – på ditt sätt</a:t>
            </a:r>
            <a:br>
              <a:rPr b="1" i="0" lang="sv-SE" sz="2800" u="none" cap="none" strike="noStrike">
                <a:solidFill>
                  <a:schemeClr val="dk1"/>
                </a:solidFill>
                <a:latin typeface="Montserrat"/>
                <a:ea typeface="Montserrat"/>
                <a:cs typeface="Montserrat"/>
                <a:sym typeface="Montserrat"/>
              </a:rPr>
            </a:br>
            <a:r>
              <a:rPr b="0" i="0" lang="sv-SE" sz="2400" u="none" cap="none" strike="noStrike">
                <a:solidFill>
                  <a:schemeClr val="dk1"/>
                </a:solidFill>
                <a:latin typeface="Montserrat"/>
                <a:ea typeface="Montserrat"/>
                <a:cs typeface="Montserrat"/>
                <a:sym typeface="Montserrat"/>
              </a:rPr>
              <a:t>Koppla ett quiz till vilken fysisk bok som helst. Schemalägg uppgifter. Följ upp läsförståelsen digitalt.</a:t>
            </a:r>
            <a:endParaRPr b="1" i="0" sz="2800" u="none" cap="none" strike="noStrike">
              <a:solidFill>
                <a:schemeClr val="dk1"/>
              </a:solidFill>
              <a:latin typeface="Montserrat"/>
              <a:ea typeface="Montserrat"/>
              <a:cs typeface="Montserrat"/>
              <a:sym typeface="Montserrat"/>
            </a:endParaRPr>
          </a:p>
        </p:txBody>
      </p:sp>
      <p:sp>
        <p:nvSpPr>
          <p:cNvPr id="259" name="Google Shape;259;p11"/>
          <p:cNvSpPr txBox="1"/>
          <p:nvPr/>
        </p:nvSpPr>
        <p:spPr>
          <a:xfrm>
            <a:off x="377706" y="919755"/>
            <a:ext cx="17123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PRODUKTEN</a:t>
            </a:r>
            <a:endParaRPr b="0" i="0" sz="1800" u="none" cap="none" strike="noStrike">
              <a:solidFill>
                <a:srgbClr val="BFBFBF"/>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2"/>
          <p:cNvSpPr txBox="1"/>
          <p:nvPr/>
        </p:nvSpPr>
        <p:spPr>
          <a:xfrm>
            <a:off x="377706" y="1364735"/>
            <a:ext cx="11436589"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Verktyg för att guida varje elev</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sv-SE" sz="2400" u="none" cap="none" strike="noStrike">
                <a:solidFill>
                  <a:schemeClr val="dk1"/>
                </a:solidFill>
                <a:latin typeface="Montserrat"/>
                <a:ea typeface="Montserrat"/>
                <a:cs typeface="Montserrat"/>
                <a:sym typeface="Montserrat"/>
              </a:rPr>
              <a:t>Kattalo ger lärare insikter och verktyg för att anpassa undervisningen, täppa till kunskapsluckor – och hjälpa varje barn att ta nästa steg.</a:t>
            </a:r>
            <a:endParaRPr b="1" i="0" sz="2800" u="none" cap="none" strike="noStrike">
              <a:solidFill>
                <a:schemeClr val="dk1"/>
              </a:solidFill>
              <a:latin typeface="Montserrat"/>
              <a:ea typeface="Montserrat"/>
              <a:cs typeface="Montserrat"/>
              <a:sym typeface="Montserrat"/>
            </a:endParaRPr>
          </a:p>
        </p:txBody>
      </p:sp>
      <p:sp>
        <p:nvSpPr>
          <p:cNvPr id="266" name="Google Shape;266;p12"/>
          <p:cNvSpPr txBox="1"/>
          <p:nvPr/>
        </p:nvSpPr>
        <p:spPr>
          <a:xfrm>
            <a:off x="377706" y="919755"/>
            <a:ext cx="17123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PRODUKTEN</a:t>
            </a:r>
            <a:endParaRPr b="0" i="0" sz="1800" u="none" cap="none" strike="noStrike">
              <a:solidFill>
                <a:srgbClr val="BFBFBF"/>
              </a:solidFill>
              <a:latin typeface="Montserrat"/>
              <a:ea typeface="Montserrat"/>
              <a:cs typeface="Montserrat"/>
              <a:sym typeface="Montserrat"/>
            </a:endParaRPr>
          </a:p>
        </p:txBody>
      </p:sp>
      <p:pic>
        <p:nvPicPr>
          <p:cNvPr descr="A computer with a screen showing a person's profile&#10;&#10;AI-generated content may be incorrect." id="267" name="Google Shape;267;p12"/>
          <p:cNvPicPr preferRelativeResize="0"/>
          <p:nvPr/>
        </p:nvPicPr>
        <p:blipFill rotWithShape="1">
          <a:blip r:embed="rId3">
            <a:alphaModFix/>
          </a:blip>
          <a:srcRect b="0" l="0" r="0" t="0"/>
          <a:stretch/>
        </p:blipFill>
        <p:spPr>
          <a:xfrm>
            <a:off x="4716379" y="2199398"/>
            <a:ext cx="7772400" cy="4371975"/>
          </a:xfrm>
          <a:prstGeom prst="rect">
            <a:avLst/>
          </a:prstGeom>
          <a:noFill/>
          <a:ln>
            <a:noFill/>
          </a:ln>
        </p:spPr>
      </p:pic>
      <p:pic>
        <p:nvPicPr>
          <p:cNvPr descr="A computer with a screen showing a graph&#10;&#10;AI-generated content may be incorrect." id="268" name="Google Shape;268;p12"/>
          <p:cNvPicPr preferRelativeResize="0"/>
          <p:nvPr/>
        </p:nvPicPr>
        <p:blipFill rotWithShape="1">
          <a:blip r:embed="rId4">
            <a:alphaModFix/>
          </a:blip>
          <a:srcRect b="0" l="0" r="0" t="0"/>
          <a:stretch/>
        </p:blipFill>
        <p:spPr>
          <a:xfrm>
            <a:off x="-211756" y="2808145"/>
            <a:ext cx="7772400" cy="4371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36ceaf6b729_0_123"/>
          <p:cNvSpPr txBox="1"/>
          <p:nvPr/>
        </p:nvSpPr>
        <p:spPr>
          <a:xfrm>
            <a:off x="377700" y="1364400"/>
            <a:ext cx="6047400" cy="2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Logga in och anpassa</a:t>
            </a:r>
            <a:endParaRPr b="1" sz="2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Skapa konto </a:t>
            </a:r>
            <a:r>
              <a:rPr lang="sv-SE" sz="2400">
                <a:solidFill>
                  <a:schemeClr val="dk1"/>
                </a:solidFill>
                <a:latin typeface="Montserrat"/>
                <a:ea typeface="Montserrat"/>
                <a:cs typeface="Montserrat"/>
                <a:sym typeface="Montserrat"/>
              </a:rPr>
              <a:t>i Lärarportalen</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Logga in </a:t>
            </a:r>
            <a:r>
              <a:rPr lang="sv-SE" sz="2400">
                <a:solidFill>
                  <a:schemeClr val="dk1"/>
                </a:solidFill>
                <a:latin typeface="Montserrat"/>
                <a:ea typeface="Montserrat"/>
                <a:cs typeface="Montserrat"/>
                <a:sym typeface="Montserrat"/>
              </a:rPr>
              <a:t>med QR-kod </a:t>
            </a:r>
            <a:r>
              <a:rPr lang="sv-SE" sz="2400">
                <a:solidFill>
                  <a:schemeClr val="dk1"/>
                </a:solidFill>
                <a:latin typeface="Montserrat"/>
                <a:ea typeface="Montserrat"/>
                <a:cs typeface="Montserrat"/>
                <a:sym typeface="Montserrat"/>
              </a:rPr>
              <a:t>i </a:t>
            </a:r>
            <a:r>
              <a:rPr b="1" lang="sv-SE" sz="2400">
                <a:solidFill>
                  <a:schemeClr val="dk1"/>
                </a:solidFill>
                <a:latin typeface="Montserrat"/>
                <a:ea typeface="Montserrat"/>
                <a:cs typeface="Montserrat"/>
                <a:sym typeface="Montserrat"/>
              </a:rPr>
              <a:t>appen</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Anpassa </a:t>
            </a:r>
            <a:r>
              <a:rPr lang="sv-SE" sz="2400">
                <a:solidFill>
                  <a:schemeClr val="dk1"/>
                </a:solidFill>
                <a:latin typeface="Montserrat"/>
                <a:ea typeface="Montserrat"/>
                <a:cs typeface="Montserrat"/>
                <a:sym typeface="Montserrat"/>
              </a:rPr>
              <a:t>tillgängliga övningar</a:t>
            </a:r>
            <a:endParaRPr sz="2400">
              <a:solidFill>
                <a:schemeClr val="dk1"/>
              </a:solidFill>
              <a:latin typeface="Montserrat"/>
              <a:ea typeface="Montserrat"/>
              <a:cs typeface="Montserrat"/>
              <a:sym typeface="Montserrat"/>
            </a:endParaRPr>
          </a:p>
        </p:txBody>
      </p:sp>
      <p:sp>
        <p:nvSpPr>
          <p:cNvPr id="275" name="Google Shape;275;g36ceaf6b729_0_123"/>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sv-SE" sz="1800">
                <a:solidFill>
                  <a:srgbClr val="BFBFBF"/>
                </a:solidFill>
                <a:latin typeface="Montserrat"/>
                <a:ea typeface="Montserrat"/>
                <a:cs typeface="Montserrat"/>
                <a:sym typeface="Montserrat"/>
              </a:rPr>
              <a:t>PRAKTIK</a:t>
            </a:r>
            <a:endParaRPr b="0" i="0" sz="1800" u="none" cap="none" strike="noStrike">
              <a:solidFill>
                <a:srgbClr val="BFBFBF"/>
              </a:solidFill>
              <a:latin typeface="Montserrat"/>
              <a:ea typeface="Montserrat"/>
              <a:cs typeface="Montserrat"/>
              <a:sym typeface="Montserrat"/>
            </a:endParaRPr>
          </a:p>
        </p:txBody>
      </p:sp>
      <p:pic>
        <p:nvPicPr>
          <p:cNvPr descr="login-mock.png" id="276" name="Google Shape;276;g36ceaf6b729_0_123"/>
          <p:cNvPicPr preferRelativeResize="0"/>
          <p:nvPr/>
        </p:nvPicPr>
        <p:blipFill rotWithShape="1">
          <a:blip r:embed="rId3">
            <a:alphaModFix/>
          </a:blip>
          <a:srcRect b="0" l="0" r="0" t="0"/>
          <a:stretch/>
        </p:blipFill>
        <p:spPr>
          <a:xfrm>
            <a:off x="6291250" y="629413"/>
            <a:ext cx="5599152" cy="5599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36ceaf6b729_0_102"/>
          <p:cNvSpPr txBox="1"/>
          <p:nvPr/>
        </p:nvSpPr>
        <p:spPr>
          <a:xfrm>
            <a:off x="377700" y="1364400"/>
            <a:ext cx="7482600" cy="458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Dramatisering av bokstäver</a:t>
            </a:r>
            <a:endParaRPr b="1" sz="2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Så går det till:</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Varje barn får en bokstav från appen och ska sedan hitta på en kort scen eller rörelse som representerar ett ord som börjar på den bokstaven. Till exempel, “B” kan vara “bil” och barnet låtsas köra.</a:t>
            </a:r>
            <a:br>
              <a:rPr lang="sv-SE" sz="2400">
                <a:solidFill>
                  <a:schemeClr val="dk1"/>
                </a:solidFill>
                <a:latin typeface="Montserrat"/>
                <a:ea typeface="Montserrat"/>
                <a:cs typeface="Montserrat"/>
                <a:sym typeface="Montserrat"/>
              </a:rPr>
            </a:br>
            <a:br>
              <a:rPr lang="sv-SE" sz="2400">
                <a:solidFill>
                  <a:schemeClr val="dk1"/>
                </a:solidFill>
                <a:latin typeface="Montserrat"/>
                <a:ea typeface="Montserrat"/>
                <a:cs typeface="Montserrat"/>
                <a:sym typeface="Montserrat"/>
              </a:rPr>
            </a:br>
            <a:r>
              <a:rPr b="1" lang="sv-SE" sz="2400">
                <a:solidFill>
                  <a:schemeClr val="dk1"/>
                </a:solidFill>
                <a:latin typeface="Montserrat"/>
                <a:ea typeface="Montserrat"/>
                <a:cs typeface="Montserrat"/>
                <a:sym typeface="Montserrat"/>
              </a:rPr>
              <a:t>Syfte:</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Förstärker kopplingen mellan bokstäver och ljud på ett roligt och fysiskt engagerande sätt.</a:t>
            </a:r>
            <a:endParaRPr sz="2400">
              <a:solidFill>
                <a:schemeClr val="dk1"/>
              </a:solidFill>
              <a:latin typeface="Montserrat"/>
              <a:ea typeface="Montserrat"/>
              <a:cs typeface="Montserrat"/>
              <a:sym typeface="Montserrat"/>
            </a:endParaRPr>
          </a:p>
        </p:txBody>
      </p:sp>
      <p:sp>
        <p:nvSpPr>
          <p:cNvPr id="283" name="Google Shape;283;g36ceaf6b729_0_102"/>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sv-SE" sz="1800">
                <a:solidFill>
                  <a:srgbClr val="BFBFBF"/>
                </a:solidFill>
                <a:latin typeface="Montserrat"/>
                <a:ea typeface="Montserrat"/>
                <a:cs typeface="Montserrat"/>
                <a:sym typeface="Montserrat"/>
              </a:rPr>
              <a:t>INSPIRATION</a:t>
            </a:r>
            <a:endParaRPr b="0" i="0" sz="1800" u="none" cap="none" strike="noStrike">
              <a:solidFill>
                <a:srgbClr val="BFBFBF"/>
              </a:solidFill>
              <a:latin typeface="Montserrat"/>
              <a:ea typeface="Montserrat"/>
              <a:cs typeface="Montserrat"/>
              <a:sym typeface="Montserrat"/>
            </a:endParaRPr>
          </a:p>
        </p:txBody>
      </p:sp>
      <p:grpSp>
        <p:nvGrpSpPr>
          <p:cNvPr id="284" name="Google Shape;284;g36ceaf6b729_0_102"/>
          <p:cNvGrpSpPr/>
          <p:nvPr/>
        </p:nvGrpSpPr>
        <p:grpSpPr>
          <a:xfrm>
            <a:off x="8375626" y="1712377"/>
            <a:ext cx="3366386" cy="3433232"/>
            <a:chOff x="0" y="0"/>
            <a:chExt cx="6271210" cy="6395739"/>
          </a:xfrm>
        </p:grpSpPr>
        <p:pic>
          <p:nvPicPr>
            <p:cNvPr descr="jessica-rockowitz-lMLG68e4wYk-unsplash.jpg" id="285" name="Google Shape;285;g36ceaf6b729_0_102"/>
            <p:cNvPicPr preferRelativeResize="0"/>
            <p:nvPr/>
          </p:nvPicPr>
          <p:blipFill rotWithShape="1">
            <a:blip r:embed="rId3">
              <a:alphaModFix/>
            </a:blip>
            <a:srcRect b="0" l="26999" r="6302" t="0"/>
            <a:stretch/>
          </p:blipFill>
          <p:spPr>
            <a:xfrm>
              <a:off x="215900" y="139700"/>
              <a:ext cx="5839410" cy="5836938"/>
            </a:xfrm>
            <a:prstGeom prst="rect">
              <a:avLst/>
            </a:prstGeom>
            <a:noFill/>
            <a:ln>
              <a:noFill/>
            </a:ln>
          </p:spPr>
        </p:pic>
        <p:pic>
          <p:nvPicPr>
            <p:cNvPr descr="jessica-rockowitz-lMLG68e4wYk-unsplash.jpg" id="286" name="Google Shape;286;g36ceaf6b729_0_102"/>
            <p:cNvPicPr preferRelativeResize="0"/>
            <p:nvPr/>
          </p:nvPicPr>
          <p:blipFill rotWithShape="1">
            <a:blip r:embed="rId4">
              <a:alphaModFix/>
            </a:blip>
            <a:srcRect b="0" l="0" r="0" t="0"/>
            <a:stretch/>
          </p:blipFill>
          <p:spPr>
            <a:xfrm>
              <a:off x="0" y="0"/>
              <a:ext cx="6271210" cy="6395739"/>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36ceaf6b729_0_75"/>
          <p:cNvSpPr txBox="1"/>
          <p:nvPr/>
        </p:nvSpPr>
        <p:spPr>
          <a:xfrm>
            <a:off x="377700" y="1364400"/>
            <a:ext cx="7482600" cy="458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Alfabetsbygge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Så går det till:</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Ta med appen utomhus och låt barnen bygga bokstäver av pinnar eller stenar. För varje byggd bokstav trycker barnen på appen och hör hur den låter. Leken är klar när alla bokstäver är byggda och färglagda i appen.</a:t>
            </a:r>
            <a:br>
              <a:rPr lang="sv-SE" sz="2400">
                <a:solidFill>
                  <a:schemeClr val="dk1"/>
                </a:solidFill>
                <a:latin typeface="Montserrat"/>
                <a:ea typeface="Montserrat"/>
                <a:cs typeface="Montserrat"/>
                <a:sym typeface="Montserrat"/>
              </a:rPr>
            </a:br>
            <a:br>
              <a:rPr lang="sv-SE" sz="2400">
                <a:solidFill>
                  <a:schemeClr val="dk1"/>
                </a:solidFill>
                <a:latin typeface="Montserrat"/>
                <a:ea typeface="Montserrat"/>
                <a:cs typeface="Montserrat"/>
                <a:sym typeface="Montserrat"/>
              </a:rPr>
            </a:br>
            <a:r>
              <a:rPr b="1" lang="sv-SE" sz="2400">
                <a:solidFill>
                  <a:schemeClr val="dk1"/>
                </a:solidFill>
                <a:latin typeface="Montserrat"/>
                <a:ea typeface="Montserrat"/>
                <a:cs typeface="Montserrat"/>
                <a:sym typeface="Montserrat"/>
              </a:rPr>
              <a:t>Syfte:</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Kombination av fysiskt och digitalt material för att befästa bokstavskunskapen ytterligare.</a:t>
            </a:r>
            <a:endParaRPr sz="2400">
              <a:solidFill>
                <a:schemeClr val="dk1"/>
              </a:solidFill>
              <a:latin typeface="Montserrat"/>
              <a:ea typeface="Montserrat"/>
              <a:cs typeface="Montserrat"/>
              <a:sym typeface="Montserrat"/>
            </a:endParaRPr>
          </a:p>
        </p:txBody>
      </p:sp>
      <p:sp>
        <p:nvSpPr>
          <p:cNvPr id="293" name="Google Shape;293;g36ceaf6b729_0_75"/>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sv-SE" sz="1800">
                <a:solidFill>
                  <a:srgbClr val="BFBFBF"/>
                </a:solidFill>
                <a:latin typeface="Montserrat"/>
                <a:ea typeface="Montserrat"/>
                <a:cs typeface="Montserrat"/>
                <a:sym typeface="Montserrat"/>
              </a:rPr>
              <a:t>INSPIRATION</a:t>
            </a:r>
            <a:endParaRPr b="0" i="0" sz="1800" u="none" cap="none" strike="noStrike">
              <a:solidFill>
                <a:srgbClr val="BFBFBF"/>
              </a:solidFill>
              <a:latin typeface="Montserrat"/>
              <a:ea typeface="Montserrat"/>
              <a:cs typeface="Montserrat"/>
              <a:sym typeface="Montserrat"/>
            </a:endParaRPr>
          </a:p>
        </p:txBody>
      </p:sp>
      <p:grpSp>
        <p:nvGrpSpPr>
          <p:cNvPr id="294" name="Google Shape;294;g36ceaf6b729_0_75"/>
          <p:cNvGrpSpPr/>
          <p:nvPr/>
        </p:nvGrpSpPr>
        <p:grpSpPr>
          <a:xfrm>
            <a:off x="8375626" y="1712377"/>
            <a:ext cx="3366386" cy="3433232"/>
            <a:chOff x="0" y="0"/>
            <a:chExt cx="6271210" cy="6395739"/>
          </a:xfrm>
        </p:grpSpPr>
        <p:pic>
          <p:nvPicPr>
            <p:cNvPr descr="PXL_20231026_101857145.jpg" id="295" name="Google Shape;295;g36ceaf6b729_0_75"/>
            <p:cNvPicPr preferRelativeResize="0"/>
            <p:nvPr/>
          </p:nvPicPr>
          <p:blipFill rotWithShape="1">
            <a:blip r:embed="rId3">
              <a:alphaModFix/>
            </a:blip>
            <a:srcRect b="0" l="12338" r="12338" t="0"/>
            <a:stretch/>
          </p:blipFill>
          <p:spPr>
            <a:xfrm>
              <a:off x="215900" y="139700"/>
              <a:ext cx="5839408" cy="5836939"/>
            </a:xfrm>
            <a:prstGeom prst="rect">
              <a:avLst/>
            </a:prstGeom>
            <a:noFill/>
            <a:ln>
              <a:noFill/>
            </a:ln>
          </p:spPr>
        </p:pic>
        <p:pic>
          <p:nvPicPr>
            <p:cNvPr descr="PXL_20231026_101857145.jpg" id="296" name="Google Shape;296;g36ceaf6b729_0_75"/>
            <p:cNvPicPr preferRelativeResize="0"/>
            <p:nvPr/>
          </p:nvPicPr>
          <p:blipFill rotWithShape="1">
            <a:blip r:embed="rId4">
              <a:alphaModFix/>
            </a:blip>
            <a:srcRect b="0" l="0" r="0" t="0"/>
            <a:stretch/>
          </p:blipFill>
          <p:spPr>
            <a:xfrm>
              <a:off x="0" y="0"/>
              <a:ext cx="6271210" cy="6395739"/>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36ceaf6b729_0_84"/>
          <p:cNvSpPr txBox="1"/>
          <p:nvPr/>
        </p:nvSpPr>
        <p:spPr>
          <a:xfrm>
            <a:off x="377700" y="1364400"/>
            <a:ext cx="7482600" cy="532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Alfabetsjakt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Så går det till:</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Projicera alfabetet i appen. Ett barn får trycka på en bokstav och hela gruppen ska hitta ett föremål i rummet som börjar med samma bokstav. Till exempel kan ett barn trycka på "S", och gruppen letar då efter saker som "sked" eller "sko".</a:t>
            </a:r>
            <a:br>
              <a:rPr lang="sv-SE" sz="2400">
                <a:solidFill>
                  <a:schemeClr val="dk1"/>
                </a:solidFill>
                <a:latin typeface="Montserrat"/>
                <a:ea typeface="Montserrat"/>
                <a:cs typeface="Montserrat"/>
                <a:sym typeface="Montserrat"/>
              </a:rPr>
            </a:br>
            <a:br>
              <a:rPr lang="sv-SE" sz="2400">
                <a:solidFill>
                  <a:schemeClr val="dk1"/>
                </a:solidFill>
                <a:latin typeface="Montserrat"/>
                <a:ea typeface="Montserrat"/>
                <a:cs typeface="Montserrat"/>
                <a:sym typeface="Montserrat"/>
              </a:rPr>
            </a:br>
            <a:r>
              <a:rPr b="1" lang="sv-SE" sz="2400">
                <a:solidFill>
                  <a:schemeClr val="dk1"/>
                </a:solidFill>
                <a:latin typeface="Montserrat"/>
                <a:ea typeface="Montserrat"/>
                <a:cs typeface="Montserrat"/>
                <a:sym typeface="Montserrat"/>
              </a:rPr>
              <a:t>Syfte:</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Stärker kopplingen mellan bokstavsljud och verkliga föremål, samt uppmuntrar till samarbete och kommunikation.</a:t>
            </a:r>
            <a:endParaRPr sz="2400">
              <a:solidFill>
                <a:schemeClr val="dk1"/>
              </a:solidFill>
              <a:latin typeface="Montserrat"/>
              <a:ea typeface="Montserrat"/>
              <a:cs typeface="Montserrat"/>
              <a:sym typeface="Montserrat"/>
            </a:endParaRPr>
          </a:p>
        </p:txBody>
      </p:sp>
      <p:sp>
        <p:nvSpPr>
          <p:cNvPr id="303" name="Google Shape;303;g36ceaf6b729_0_84"/>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sv-SE" sz="1800">
                <a:solidFill>
                  <a:srgbClr val="BFBFBF"/>
                </a:solidFill>
                <a:latin typeface="Montserrat"/>
                <a:ea typeface="Montserrat"/>
                <a:cs typeface="Montserrat"/>
                <a:sym typeface="Montserrat"/>
              </a:rPr>
              <a:t>INSPIRATION</a:t>
            </a:r>
            <a:endParaRPr b="0" i="0" sz="1800" u="none" cap="none" strike="noStrike">
              <a:solidFill>
                <a:srgbClr val="BFBFBF"/>
              </a:solidFill>
              <a:latin typeface="Montserrat"/>
              <a:ea typeface="Montserrat"/>
              <a:cs typeface="Montserrat"/>
              <a:sym typeface="Montserrat"/>
            </a:endParaRPr>
          </a:p>
        </p:txBody>
      </p:sp>
      <p:grpSp>
        <p:nvGrpSpPr>
          <p:cNvPr id="304" name="Google Shape;304;g36ceaf6b729_0_84"/>
          <p:cNvGrpSpPr/>
          <p:nvPr/>
        </p:nvGrpSpPr>
        <p:grpSpPr>
          <a:xfrm>
            <a:off x="8375626" y="1712378"/>
            <a:ext cx="3366386" cy="3433232"/>
            <a:chOff x="0" y="0"/>
            <a:chExt cx="6271210" cy="6395739"/>
          </a:xfrm>
        </p:grpSpPr>
        <p:pic>
          <p:nvPicPr>
            <p:cNvPr descr="sko-1.jpg" id="305" name="Google Shape;305;g36ceaf6b729_0_84"/>
            <p:cNvPicPr preferRelativeResize="0"/>
            <p:nvPr/>
          </p:nvPicPr>
          <p:blipFill rotWithShape="1">
            <a:blip r:embed="rId3">
              <a:alphaModFix/>
            </a:blip>
            <a:srcRect b="19" l="0" r="0" t="19"/>
            <a:stretch/>
          </p:blipFill>
          <p:spPr>
            <a:xfrm>
              <a:off x="215900" y="139700"/>
              <a:ext cx="5839410" cy="5836938"/>
            </a:xfrm>
            <a:prstGeom prst="rect">
              <a:avLst/>
            </a:prstGeom>
            <a:noFill/>
            <a:ln>
              <a:noFill/>
            </a:ln>
          </p:spPr>
        </p:pic>
        <p:pic>
          <p:nvPicPr>
            <p:cNvPr descr="sko-1.jpg" id="306" name="Google Shape;306;g36ceaf6b729_0_84"/>
            <p:cNvPicPr preferRelativeResize="0"/>
            <p:nvPr/>
          </p:nvPicPr>
          <p:blipFill rotWithShape="1">
            <a:blip r:embed="rId4">
              <a:alphaModFix/>
            </a:blip>
            <a:srcRect b="0" l="0" r="0" t="0"/>
            <a:stretch/>
          </p:blipFill>
          <p:spPr>
            <a:xfrm>
              <a:off x="0" y="0"/>
              <a:ext cx="6271210" cy="6395739"/>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36ceaf6b729_0_93"/>
          <p:cNvSpPr txBox="1"/>
          <p:nvPr/>
        </p:nvSpPr>
        <p:spPr>
          <a:xfrm>
            <a:off x="377700" y="1364400"/>
            <a:ext cx="7482600" cy="458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Grupp-memory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Så går det till:</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Projicera memory i appen. Ett barn får trycka på en bokstav, och hela gruppen ska hjälpas åt att hitta den matchande brickan. Misslyckas man att hitta ett par går turen över till den andra gruppen. Gruppen med flest hittade par vinner.</a:t>
            </a:r>
            <a:br>
              <a:rPr lang="sv-SE" sz="2400">
                <a:solidFill>
                  <a:schemeClr val="dk1"/>
                </a:solidFill>
                <a:latin typeface="Montserrat"/>
                <a:ea typeface="Montserrat"/>
                <a:cs typeface="Montserrat"/>
                <a:sym typeface="Montserrat"/>
              </a:rPr>
            </a:br>
            <a:br>
              <a:rPr lang="sv-SE" sz="2400">
                <a:solidFill>
                  <a:schemeClr val="dk1"/>
                </a:solidFill>
                <a:latin typeface="Montserrat"/>
                <a:ea typeface="Montserrat"/>
                <a:cs typeface="Montserrat"/>
                <a:sym typeface="Montserrat"/>
              </a:rPr>
            </a:br>
            <a:r>
              <a:rPr b="1" lang="sv-SE" sz="2400">
                <a:solidFill>
                  <a:schemeClr val="dk1"/>
                </a:solidFill>
                <a:latin typeface="Montserrat"/>
                <a:ea typeface="Montserrat"/>
                <a:cs typeface="Montserrat"/>
                <a:sym typeface="Montserrat"/>
              </a:rPr>
              <a:t>Syfte:</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Stärker kopplingen mellan bokstaver och ljud samt enkla ord på ett lekfullt sätt.</a:t>
            </a:r>
            <a:endParaRPr sz="2400">
              <a:solidFill>
                <a:schemeClr val="dk1"/>
              </a:solidFill>
              <a:latin typeface="Montserrat"/>
              <a:ea typeface="Montserrat"/>
              <a:cs typeface="Montserrat"/>
              <a:sym typeface="Montserrat"/>
            </a:endParaRPr>
          </a:p>
        </p:txBody>
      </p:sp>
      <p:sp>
        <p:nvSpPr>
          <p:cNvPr id="313" name="Google Shape;313;g36ceaf6b729_0_93"/>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sv-SE" sz="1800">
                <a:solidFill>
                  <a:srgbClr val="BFBFBF"/>
                </a:solidFill>
                <a:latin typeface="Montserrat"/>
                <a:ea typeface="Montserrat"/>
                <a:cs typeface="Montserrat"/>
                <a:sym typeface="Montserrat"/>
              </a:rPr>
              <a:t>INSPIRATION</a:t>
            </a:r>
            <a:endParaRPr b="0" i="0" sz="1800" u="none" cap="none" strike="noStrike">
              <a:solidFill>
                <a:srgbClr val="BFBFBF"/>
              </a:solidFill>
              <a:latin typeface="Montserrat"/>
              <a:ea typeface="Montserrat"/>
              <a:cs typeface="Montserrat"/>
              <a:sym typeface="Montserrat"/>
            </a:endParaRPr>
          </a:p>
        </p:txBody>
      </p:sp>
      <p:grpSp>
        <p:nvGrpSpPr>
          <p:cNvPr id="314" name="Google Shape;314;g36ceaf6b729_0_93"/>
          <p:cNvGrpSpPr/>
          <p:nvPr/>
        </p:nvGrpSpPr>
        <p:grpSpPr>
          <a:xfrm>
            <a:off x="8375626" y="1712377"/>
            <a:ext cx="3366386" cy="3433232"/>
            <a:chOff x="0" y="0"/>
            <a:chExt cx="6271210" cy="6395739"/>
          </a:xfrm>
        </p:grpSpPr>
        <p:pic>
          <p:nvPicPr>
            <p:cNvPr descr="image 324.png" id="315" name="Google Shape;315;g36ceaf6b729_0_93"/>
            <p:cNvPicPr preferRelativeResize="0"/>
            <p:nvPr/>
          </p:nvPicPr>
          <p:blipFill rotWithShape="1">
            <a:blip r:embed="rId3">
              <a:alphaModFix/>
            </a:blip>
            <a:srcRect b="34728" l="46381" r="20284" t="18418"/>
            <a:stretch/>
          </p:blipFill>
          <p:spPr>
            <a:xfrm>
              <a:off x="215900" y="139700"/>
              <a:ext cx="5839409" cy="5836939"/>
            </a:xfrm>
            <a:prstGeom prst="rect">
              <a:avLst/>
            </a:prstGeom>
            <a:noFill/>
            <a:ln>
              <a:noFill/>
            </a:ln>
          </p:spPr>
        </p:pic>
        <p:pic>
          <p:nvPicPr>
            <p:cNvPr descr="image 324.png" id="316" name="Google Shape;316;g36ceaf6b729_0_93"/>
            <p:cNvPicPr preferRelativeResize="0"/>
            <p:nvPr/>
          </p:nvPicPr>
          <p:blipFill rotWithShape="1">
            <a:blip r:embed="rId4">
              <a:alphaModFix/>
            </a:blip>
            <a:srcRect b="0" l="0" r="0" t="0"/>
            <a:stretch/>
          </p:blipFill>
          <p:spPr>
            <a:xfrm>
              <a:off x="0" y="0"/>
              <a:ext cx="6271210" cy="6395739"/>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6ceaf6b729_0_10"/>
          <p:cNvSpPr txBox="1"/>
          <p:nvPr/>
        </p:nvSpPr>
        <p:spPr>
          <a:xfrm>
            <a:off x="377700" y="1364400"/>
            <a:ext cx="74826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Skriva och se texter</a:t>
            </a:r>
            <a:endParaRPr b="1" sz="2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Inaktivera progressionsystemet </a:t>
            </a:r>
            <a:r>
              <a:rPr lang="sv-SE" sz="2400">
                <a:solidFill>
                  <a:schemeClr val="dk1"/>
                </a:solidFill>
                <a:latin typeface="Montserrat"/>
                <a:ea typeface="Montserrat"/>
                <a:cs typeface="Montserrat"/>
                <a:sym typeface="Montserrat"/>
              </a:rPr>
              <a:t>för </a:t>
            </a:r>
            <a:r>
              <a:rPr b="1" lang="sv-SE" sz="2400">
                <a:solidFill>
                  <a:schemeClr val="dk1"/>
                </a:solidFill>
                <a:latin typeface="Montserrat"/>
                <a:ea typeface="Montserrat"/>
                <a:cs typeface="Montserrat"/>
                <a:sym typeface="Montserrat"/>
              </a:rPr>
              <a:t>SKRIVA </a:t>
            </a:r>
            <a:r>
              <a:rPr lang="sv-SE" sz="2400">
                <a:solidFill>
                  <a:schemeClr val="dk1"/>
                </a:solidFill>
                <a:latin typeface="Montserrat"/>
                <a:ea typeface="Montserrat"/>
                <a:cs typeface="Montserrat"/>
                <a:sym typeface="Montserrat"/>
              </a:rPr>
              <a:t>via inställningarna</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Skriv </a:t>
            </a:r>
            <a:r>
              <a:rPr lang="sv-SE" sz="2400">
                <a:solidFill>
                  <a:schemeClr val="dk1"/>
                </a:solidFill>
                <a:latin typeface="Montserrat"/>
                <a:ea typeface="Montserrat"/>
                <a:cs typeface="Montserrat"/>
                <a:sym typeface="Montserrat"/>
              </a:rPr>
              <a:t>en text i </a:t>
            </a:r>
            <a:r>
              <a:rPr b="1" lang="sv-SE" sz="2400">
                <a:solidFill>
                  <a:schemeClr val="dk1"/>
                </a:solidFill>
                <a:latin typeface="Montserrat"/>
                <a:ea typeface="Montserrat"/>
                <a:cs typeface="Montserrat"/>
                <a:sym typeface="Montserrat"/>
              </a:rPr>
              <a:t>appen</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Hitta </a:t>
            </a:r>
            <a:r>
              <a:rPr lang="sv-SE" sz="2400">
                <a:solidFill>
                  <a:schemeClr val="dk1"/>
                </a:solidFill>
                <a:latin typeface="Montserrat"/>
                <a:ea typeface="Montserrat"/>
                <a:cs typeface="Montserrat"/>
                <a:sym typeface="Montserrat"/>
              </a:rPr>
              <a:t>texten i </a:t>
            </a:r>
            <a:r>
              <a:rPr b="1" lang="sv-SE" sz="2400">
                <a:solidFill>
                  <a:schemeClr val="dk1"/>
                </a:solidFill>
                <a:latin typeface="Montserrat"/>
                <a:ea typeface="Montserrat"/>
                <a:cs typeface="Montserrat"/>
                <a:sym typeface="Montserrat"/>
              </a:rPr>
              <a:t>Lärarportalen</a:t>
            </a:r>
            <a:endParaRPr sz="2400">
              <a:solidFill>
                <a:schemeClr val="dk1"/>
              </a:solidFill>
              <a:latin typeface="Montserrat"/>
              <a:ea typeface="Montserrat"/>
              <a:cs typeface="Montserrat"/>
              <a:sym typeface="Montserrat"/>
            </a:endParaRPr>
          </a:p>
        </p:txBody>
      </p:sp>
      <p:sp>
        <p:nvSpPr>
          <p:cNvPr id="323" name="Google Shape;323;g36ceaf6b729_0_10"/>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sv-SE" sz="1800">
                <a:solidFill>
                  <a:srgbClr val="BFBFBF"/>
                </a:solidFill>
                <a:latin typeface="Montserrat"/>
                <a:ea typeface="Montserrat"/>
                <a:cs typeface="Montserrat"/>
                <a:sym typeface="Montserrat"/>
              </a:rPr>
              <a:t>PRAKTIK</a:t>
            </a:r>
            <a:endParaRPr b="0" i="0" sz="1800" u="none" cap="none" strike="noStrike">
              <a:solidFill>
                <a:srgbClr val="BFBFBF"/>
              </a:solidFill>
              <a:latin typeface="Montserrat"/>
              <a:ea typeface="Montserrat"/>
              <a:cs typeface="Montserrat"/>
              <a:sym typeface="Montserrat"/>
            </a:endParaRPr>
          </a:p>
        </p:txBody>
      </p:sp>
      <p:pic>
        <p:nvPicPr>
          <p:cNvPr descr="story-mock.png" id="324" name="Google Shape;324;g36ceaf6b729_0_10"/>
          <p:cNvPicPr preferRelativeResize="0"/>
          <p:nvPr/>
        </p:nvPicPr>
        <p:blipFill rotWithShape="1">
          <a:blip r:embed="rId3">
            <a:alphaModFix/>
          </a:blip>
          <a:srcRect b="0" l="0" r="0" t="0"/>
          <a:stretch/>
        </p:blipFill>
        <p:spPr>
          <a:xfrm>
            <a:off x="7324800" y="1089012"/>
            <a:ext cx="4679948" cy="4679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6"/>
          <p:cNvSpPr txBox="1"/>
          <p:nvPr/>
        </p:nvSpPr>
        <p:spPr>
          <a:xfrm>
            <a:off x="377700" y="1364400"/>
            <a:ext cx="7482600" cy="495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Sagomakare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Så går det till:</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Börja en saga och låt barnen turas om att lägga till meningar och skriva i appen. Pedagogen kan hjälpa dem att rätta eller utveckla stavning och ordval.</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Utgå gärna från en bild för att väcka kreativitet!</a:t>
            </a:r>
            <a:br>
              <a:rPr lang="sv-SE" sz="2400">
                <a:solidFill>
                  <a:schemeClr val="dk1"/>
                </a:solidFill>
                <a:latin typeface="Montserrat"/>
                <a:ea typeface="Montserrat"/>
                <a:cs typeface="Montserrat"/>
                <a:sym typeface="Montserrat"/>
              </a:rPr>
            </a:br>
            <a:br>
              <a:rPr lang="sv-SE" sz="2400">
                <a:solidFill>
                  <a:schemeClr val="dk1"/>
                </a:solidFill>
                <a:latin typeface="Montserrat"/>
                <a:ea typeface="Montserrat"/>
                <a:cs typeface="Montserrat"/>
                <a:sym typeface="Montserrat"/>
              </a:rPr>
            </a:br>
            <a:r>
              <a:rPr b="1" lang="sv-SE" sz="2400">
                <a:solidFill>
                  <a:schemeClr val="dk1"/>
                </a:solidFill>
                <a:latin typeface="Montserrat"/>
                <a:ea typeface="Montserrat"/>
                <a:cs typeface="Montserrat"/>
                <a:sym typeface="Montserrat"/>
              </a:rPr>
              <a:t>Syfte:</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Utvecklar deras förståelse för berättelsestruktur och skrivglädje.</a:t>
            </a:r>
            <a:endParaRPr sz="2400">
              <a:solidFill>
                <a:schemeClr val="dk1"/>
              </a:solidFill>
              <a:latin typeface="Montserrat"/>
              <a:ea typeface="Montserrat"/>
              <a:cs typeface="Montserrat"/>
              <a:sym typeface="Montserrat"/>
            </a:endParaRPr>
          </a:p>
        </p:txBody>
      </p:sp>
      <p:sp>
        <p:nvSpPr>
          <p:cNvPr id="331" name="Google Shape;331;p16"/>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sv-SE" sz="1800">
                <a:solidFill>
                  <a:srgbClr val="BFBFBF"/>
                </a:solidFill>
                <a:latin typeface="Montserrat"/>
                <a:ea typeface="Montserrat"/>
                <a:cs typeface="Montserrat"/>
                <a:sym typeface="Montserrat"/>
              </a:rPr>
              <a:t>INSPIRATION</a:t>
            </a:r>
            <a:endParaRPr b="0" i="0" sz="1800" u="none" cap="none" strike="noStrike">
              <a:solidFill>
                <a:srgbClr val="BFBFBF"/>
              </a:solidFill>
              <a:latin typeface="Montserrat"/>
              <a:ea typeface="Montserrat"/>
              <a:cs typeface="Montserrat"/>
              <a:sym typeface="Montserrat"/>
            </a:endParaRPr>
          </a:p>
        </p:txBody>
      </p:sp>
      <p:grpSp>
        <p:nvGrpSpPr>
          <p:cNvPr id="332" name="Google Shape;332;p16"/>
          <p:cNvGrpSpPr/>
          <p:nvPr/>
        </p:nvGrpSpPr>
        <p:grpSpPr>
          <a:xfrm>
            <a:off x="8375620" y="1712385"/>
            <a:ext cx="3366386" cy="3433232"/>
            <a:chOff x="0" y="0"/>
            <a:chExt cx="6271210" cy="6395739"/>
          </a:xfrm>
        </p:grpSpPr>
        <p:pic>
          <p:nvPicPr>
            <p:cNvPr descr="jr-korpa-JKRL7ofWWAA-unsplash.jpg" id="333" name="Google Shape;333;p16"/>
            <p:cNvPicPr preferRelativeResize="0"/>
            <p:nvPr/>
          </p:nvPicPr>
          <p:blipFill rotWithShape="1">
            <a:blip r:embed="rId3">
              <a:alphaModFix/>
            </a:blip>
            <a:srcRect b="15711" l="0" r="0" t="15711"/>
            <a:stretch/>
          </p:blipFill>
          <p:spPr>
            <a:xfrm>
              <a:off x="215900" y="139700"/>
              <a:ext cx="5839408" cy="5836940"/>
            </a:xfrm>
            <a:prstGeom prst="rect">
              <a:avLst/>
            </a:prstGeom>
            <a:noFill/>
            <a:ln>
              <a:noFill/>
            </a:ln>
          </p:spPr>
        </p:pic>
        <p:pic>
          <p:nvPicPr>
            <p:cNvPr descr="jr-korpa-JKRL7ofWWAA-unsplash.jpg" id="334" name="Google Shape;334;p16"/>
            <p:cNvPicPr preferRelativeResize="0"/>
            <p:nvPr/>
          </p:nvPicPr>
          <p:blipFill rotWithShape="1">
            <a:blip r:embed="rId4">
              <a:alphaModFix/>
            </a:blip>
            <a:srcRect b="0" l="0" r="0" t="0"/>
            <a:stretch/>
          </p:blipFill>
          <p:spPr>
            <a:xfrm>
              <a:off x="0" y="0"/>
              <a:ext cx="6271210" cy="6395739"/>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
          <p:cNvSpPr txBox="1"/>
          <p:nvPr/>
        </p:nvSpPr>
        <p:spPr>
          <a:xfrm>
            <a:off x="377706" y="1364735"/>
            <a:ext cx="1143658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Alltför många barn kämpar</a:t>
            </a:r>
            <a:r>
              <a:rPr b="0" i="0" lang="sv-SE" sz="2800" u="none" cap="none" strike="noStrike">
                <a:solidFill>
                  <a:schemeClr val="dk1"/>
                </a:solidFill>
                <a:latin typeface="Montserrat"/>
                <a:ea typeface="Montserrat"/>
                <a:cs typeface="Montserrat"/>
                <a:sym typeface="Montserrat"/>
              </a:rPr>
              <a:t> med läsningen – inte för att de saknar förmåga, utan för att verktygen inte är skapade för dem.</a:t>
            </a:r>
            <a:endParaRPr b="0" i="0" sz="2400" u="none" cap="none" strike="noStrike">
              <a:solidFill>
                <a:schemeClr val="dk1"/>
              </a:solidFill>
              <a:latin typeface="Montserrat"/>
              <a:ea typeface="Montserrat"/>
              <a:cs typeface="Montserrat"/>
              <a:sym typeface="Montserrat"/>
            </a:endParaRPr>
          </a:p>
        </p:txBody>
      </p:sp>
      <p:sp>
        <p:nvSpPr>
          <p:cNvPr id="139" name="Google Shape;139;p2"/>
          <p:cNvSpPr txBox="1"/>
          <p:nvPr/>
        </p:nvSpPr>
        <p:spPr>
          <a:xfrm>
            <a:off x="377706" y="919755"/>
            <a:ext cx="16818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PROBLEMET</a:t>
            </a:r>
            <a:endParaRPr b="0" i="0" sz="1800" u="none" cap="none" strike="noStrike">
              <a:solidFill>
                <a:srgbClr val="BFBFBF"/>
              </a:solidFill>
              <a:latin typeface="Montserrat"/>
              <a:ea typeface="Montserrat"/>
              <a:cs typeface="Montserrat"/>
              <a:sym typeface="Montserrat"/>
            </a:endParaRPr>
          </a:p>
        </p:txBody>
      </p:sp>
      <p:pic>
        <p:nvPicPr>
          <p:cNvPr id="140" name="Google Shape;140;p2"/>
          <p:cNvPicPr preferRelativeResize="0"/>
          <p:nvPr/>
        </p:nvPicPr>
        <p:blipFill rotWithShape="1">
          <a:blip r:embed="rId3">
            <a:alphaModFix/>
          </a:blip>
          <a:srcRect b="7647" l="0" r="0" t="7647"/>
          <a:stretch/>
        </p:blipFill>
        <p:spPr>
          <a:xfrm>
            <a:off x="429902" y="2861147"/>
            <a:ext cx="5229403" cy="2953075"/>
          </a:xfrm>
          <a:custGeom>
            <a:rect b="b" l="l" r="r" t="t"/>
            <a:pathLst>
              <a:path extrusionOk="0" h="4770783" w="8448261">
                <a:moveTo>
                  <a:pt x="795146" y="0"/>
                </a:moveTo>
                <a:lnTo>
                  <a:pt x="7653115" y="0"/>
                </a:lnTo>
                <a:cubicBezTo>
                  <a:pt x="8092262" y="0"/>
                  <a:pt x="8448261" y="355999"/>
                  <a:pt x="8448261" y="795146"/>
                </a:cubicBezTo>
                <a:lnTo>
                  <a:pt x="8448261" y="3975637"/>
                </a:lnTo>
                <a:cubicBezTo>
                  <a:pt x="8448261" y="4414784"/>
                  <a:pt x="8092262" y="4770783"/>
                  <a:pt x="7653115" y="4770783"/>
                </a:cubicBezTo>
                <a:lnTo>
                  <a:pt x="795146" y="4770783"/>
                </a:lnTo>
                <a:cubicBezTo>
                  <a:pt x="355999" y="4770783"/>
                  <a:pt x="0" y="4414784"/>
                  <a:pt x="0" y="3975637"/>
                </a:cubicBezTo>
                <a:lnTo>
                  <a:pt x="0" y="795146"/>
                </a:lnTo>
                <a:cubicBezTo>
                  <a:pt x="0" y="355999"/>
                  <a:pt x="355999" y="0"/>
                  <a:pt x="795146" y="0"/>
                </a:cubicBezTo>
                <a:close/>
              </a:path>
            </a:pathLst>
          </a:custGeom>
          <a:noFill/>
          <a:ln>
            <a:noFill/>
          </a:ln>
        </p:spPr>
      </p:pic>
      <p:sp>
        <p:nvSpPr>
          <p:cNvPr id="141" name="Google Shape;141;p2"/>
          <p:cNvSpPr txBox="1"/>
          <p:nvPr/>
        </p:nvSpPr>
        <p:spPr>
          <a:xfrm>
            <a:off x="6096001" y="3274094"/>
            <a:ext cx="509713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sv-SE" sz="2400" u="none" cap="none" strike="noStrike">
                <a:solidFill>
                  <a:schemeClr val="dk1"/>
                </a:solidFill>
                <a:latin typeface="Montserrat Medium"/>
                <a:ea typeface="Montserrat Medium"/>
                <a:cs typeface="Montserrat Medium"/>
                <a:sym typeface="Montserrat Medium"/>
              </a:rPr>
              <a:t>Läromedel är fortfarande utformade för de som redan kan läsa.</a:t>
            </a:r>
            <a:endParaRPr b="0" i="0" sz="1400" u="none" cap="none" strike="noStrike">
              <a:solidFill>
                <a:srgbClr val="000000"/>
              </a:solidFill>
              <a:latin typeface="Arial"/>
              <a:ea typeface="Arial"/>
              <a:cs typeface="Arial"/>
              <a:sym typeface="Arial"/>
            </a:endParaRPr>
          </a:p>
        </p:txBody>
      </p:sp>
      <p:sp>
        <p:nvSpPr>
          <p:cNvPr id="142" name="Google Shape;142;p2"/>
          <p:cNvSpPr/>
          <p:nvPr/>
        </p:nvSpPr>
        <p:spPr>
          <a:xfrm>
            <a:off x="3562350" y="5350780"/>
            <a:ext cx="3523840" cy="1288124"/>
          </a:xfrm>
          <a:prstGeom prst="roundRect">
            <a:avLst>
              <a:gd fmla="val 16667" name="adj"/>
            </a:avLst>
          </a:prstGeom>
          <a:solidFill>
            <a:srgbClr val="D63A0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3" name="Google Shape;143;p2"/>
          <p:cNvSpPr txBox="1"/>
          <p:nvPr/>
        </p:nvSpPr>
        <p:spPr>
          <a:xfrm>
            <a:off x="3740585" y="5540157"/>
            <a:ext cx="3162301"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1" lang="sv-SE" sz="1400" u="none" cap="none" strike="noStrike">
                <a:solidFill>
                  <a:schemeClr val="lt1"/>
                </a:solidFill>
                <a:latin typeface="Montserrat Thin"/>
                <a:ea typeface="Montserrat Thin"/>
                <a:cs typeface="Montserrat Thin"/>
                <a:sym typeface="Montserrat Thin"/>
              </a:rPr>
              <a:t>“Bara en tredjedel av världens tioåringar beräknas kunna läsa och förstå en enkel berättelse.”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1" i="1" lang="sv-SE" sz="1400" u="none" cap="none" strike="noStrike">
                <a:solidFill>
                  <a:schemeClr val="lt1"/>
                </a:solidFill>
                <a:latin typeface="Montserrat Thin"/>
                <a:ea typeface="Montserrat Thin"/>
                <a:cs typeface="Montserrat Thin"/>
                <a:sym typeface="Montserrat Thin"/>
              </a:rPr>
              <a:t>UNICEF</a:t>
            </a:r>
            <a:endParaRPr b="1" i="1" sz="1050" u="none" cap="none" strike="noStrike">
              <a:solidFill>
                <a:schemeClr val="lt1"/>
              </a:solidFill>
              <a:latin typeface="Montserrat Thin"/>
              <a:ea typeface="Montserrat Thin"/>
              <a:cs typeface="Montserrat Thin"/>
              <a:sym typeface="Montserrat Thi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36ceaf6b729_0_21"/>
          <p:cNvSpPr txBox="1"/>
          <p:nvPr/>
        </p:nvSpPr>
        <p:spPr>
          <a:xfrm>
            <a:off x="377700" y="1364400"/>
            <a:ext cx="7482600" cy="458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Veckans matsedel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Så går det till:</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Ha som stående övning att gemensamt skriva veckans matsedel i Kattalo. När matsedeln är klar skriver ni ut den och sätter upp på väggen.</a:t>
            </a:r>
            <a:br>
              <a:rPr lang="sv-SE" sz="2400">
                <a:solidFill>
                  <a:schemeClr val="dk1"/>
                </a:solidFill>
                <a:latin typeface="Montserrat"/>
                <a:ea typeface="Montserrat"/>
                <a:cs typeface="Montserrat"/>
                <a:sym typeface="Montserrat"/>
              </a:rPr>
            </a:br>
            <a:br>
              <a:rPr lang="sv-SE" sz="2400">
                <a:solidFill>
                  <a:schemeClr val="dk1"/>
                </a:solidFill>
                <a:latin typeface="Montserrat"/>
                <a:ea typeface="Montserrat"/>
                <a:cs typeface="Montserrat"/>
                <a:sym typeface="Montserrat"/>
              </a:rPr>
            </a:br>
            <a:r>
              <a:rPr b="1" lang="sv-SE" sz="2400">
                <a:solidFill>
                  <a:schemeClr val="dk1"/>
                </a:solidFill>
                <a:latin typeface="Montserrat"/>
                <a:ea typeface="Montserrat"/>
                <a:cs typeface="Montserrat"/>
                <a:sym typeface="Montserrat"/>
              </a:rPr>
              <a:t>Syfte:</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Utvecklar barnens koppling mellan bokstäver och ljud samt ger dem en konkret upplevelse av hur skrift kan användas för att kommunicera i vardagen.</a:t>
            </a:r>
            <a:endParaRPr sz="2400">
              <a:solidFill>
                <a:schemeClr val="dk1"/>
              </a:solidFill>
              <a:latin typeface="Montserrat"/>
              <a:ea typeface="Montserrat"/>
              <a:cs typeface="Montserrat"/>
              <a:sym typeface="Montserrat"/>
            </a:endParaRPr>
          </a:p>
        </p:txBody>
      </p:sp>
      <p:sp>
        <p:nvSpPr>
          <p:cNvPr id="341" name="Google Shape;341;g36ceaf6b729_0_21"/>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sv-SE" sz="1800">
                <a:solidFill>
                  <a:srgbClr val="BFBFBF"/>
                </a:solidFill>
                <a:latin typeface="Montserrat"/>
                <a:ea typeface="Montserrat"/>
                <a:cs typeface="Montserrat"/>
                <a:sym typeface="Montserrat"/>
              </a:rPr>
              <a:t>INSPIRATION</a:t>
            </a:r>
            <a:endParaRPr b="0" i="0" sz="1800" u="none" cap="none" strike="noStrike">
              <a:solidFill>
                <a:srgbClr val="BFBFBF"/>
              </a:solidFill>
              <a:latin typeface="Montserrat"/>
              <a:ea typeface="Montserrat"/>
              <a:cs typeface="Montserrat"/>
              <a:sym typeface="Montserrat"/>
            </a:endParaRPr>
          </a:p>
        </p:txBody>
      </p:sp>
      <p:grpSp>
        <p:nvGrpSpPr>
          <p:cNvPr id="342" name="Google Shape;342;g36ceaf6b729_0_21"/>
          <p:cNvGrpSpPr/>
          <p:nvPr/>
        </p:nvGrpSpPr>
        <p:grpSpPr>
          <a:xfrm>
            <a:off x="8375626" y="1712387"/>
            <a:ext cx="3366386" cy="3433232"/>
            <a:chOff x="0" y="0"/>
            <a:chExt cx="6271210" cy="6395739"/>
          </a:xfrm>
        </p:grpSpPr>
        <p:pic>
          <p:nvPicPr>
            <p:cNvPr descr="mikki-speid-ULrVOx8PjUE-unsplash.jpg" id="343" name="Google Shape;343;g36ceaf6b729_0_21"/>
            <p:cNvPicPr preferRelativeResize="0"/>
            <p:nvPr/>
          </p:nvPicPr>
          <p:blipFill rotWithShape="1">
            <a:blip r:embed="rId3">
              <a:alphaModFix/>
            </a:blip>
            <a:srcRect b="0" l="30036" r="3407" t="0"/>
            <a:stretch/>
          </p:blipFill>
          <p:spPr>
            <a:xfrm>
              <a:off x="215900" y="139700"/>
              <a:ext cx="5839410" cy="5836940"/>
            </a:xfrm>
            <a:prstGeom prst="rect">
              <a:avLst/>
            </a:prstGeom>
            <a:noFill/>
            <a:ln>
              <a:noFill/>
            </a:ln>
          </p:spPr>
        </p:pic>
        <p:pic>
          <p:nvPicPr>
            <p:cNvPr descr="mikki-speid-ULrVOx8PjUE-unsplash.jpg" id="344" name="Google Shape;344;g36ceaf6b729_0_21"/>
            <p:cNvPicPr preferRelativeResize="0"/>
            <p:nvPr/>
          </p:nvPicPr>
          <p:blipFill rotWithShape="1">
            <a:blip r:embed="rId4">
              <a:alphaModFix/>
            </a:blip>
            <a:srcRect b="0" l="0" r="0" t="0"/>
            <a:stretch/>
          </p:blipFill>
          <p:spPr>
            <a:xfrm>
              <a:off x="0" y="0"/>
              <a:ext cx="6271210" cy="6395739"/>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36ceaf6b729_0_57"/>
          <p:cNvSpPr txBox="1"/>
          <p:nvPr/>
        </p:nvSpPr>
        <p:spPr>
          <a:xfrm>
            <a:off x="377700" y="1364400"/>
            <a:ext cx="7482600" cy="495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Brevkompisen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lang="sv-SE" sz="2400">
                <a:solidFill>
                  <a:schemeClr val="dk1"/>
                </a:solidFill>
                <a:latin typeface="Montserrat"/>
                <a:ea typeface="Montserrat"/>
                <a:cs typeface="Montserrat"/>
                <a:sym typeface="Montserrat"/>
              </a:rPr>
              <a:t>Så går det till:</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Skriv ett gemensamt brev och använd funktionen för återkoppling som ett sätt att få brev från en brevkompis.</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Kanske berättar en zoo-skötare att ett djur rymt och barnen måste ställa frågor för att lista ut vilket djuret är!</a:t>
            </a:r>
            <a:br>
              <a:rPr lang="sv-SE" sz="2400">
                <a:solidFill>
                  <a:schemeClr val="dk1"/>
                </a:solidFill>
                <a:latin typeface="Montserrat"/>
                <a:ea typeface="Montserrat"/>
                <a:cs typeface="Montserrat"/>
                <a:sym typeface="Montserrat"/>
              </a:rPr>
            </a:br>
            <a:br>
              <a:rPr lang="sv-SE" sz="2400">
                <a:solidFill>
                  <a:schemeClr val="dk1"/>
                </a:solidFill>
                <a:latin typeface="Montserrat"/>
                <a:ea typeface="Montserrat"/>
                <a:cs typeface="Montserrat"/>
                <a:sym typeface="Montserrat"/>
              </a:rPr>
            </a:br>
            <a:r>
              <a:rPr b="1" lang="sv-SE" sz="2400">
                <a:solidFill>
                  <a:schemeClr val="dk1"/>
                </a:solidFill>
                <a:latin typeface="Montserrat"/>
                <a:ea typeface="Montserrat"/>
                <a:cs typeface="Montserrat"/>
                <a:sym typeface="Montserrat"/>
              </a:rPr>
              <a:t>Syfte:</a:t>
            </a:r>
            <a:endParaRPr b="1"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Skapar gemensamt engagemang och spänningen i att ha fått ett brev från någon.</a:t>
            </a:r>
            <a:endParaRPr sz="2400">
              <a:solidFill>
                <a:schemeClr val="dk1"/>
              </a:solidFill>
              <a:latin typeface="Montserrat"/>
              <a:ea typeface="Montserrat"/>
              <a:cs typeface="Montserrat"/>
              <a:sym typeface="Montserrat"/>
            </a:endParaRPr>
          </a:p>
        </p:txBody>
      </p:sp>
      <p:sp>
        <p:nvSpPr>
          <p:cNvPr id="351" name="Google Shape;351;g36ceaf6b729_0_57"/>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sv-SE" sz="1800">
                <a:solidFill>
                  <a:srgbClr val="BFBFBF"/>
                </a:solidFill>
                <a:latin typeface="Montserrat"/>
                <a:ea typeface="Montserrat"/>
                <a:cs typeface="Montserrat"/>
                <a:sym typeface="Montserrat"/>
              </a:rPr>
              <a:t>INSPIRATION</a:t>
            </a:r>
            <a:endParaRPr b="0" i="0" sz="1800" u="none" cap="none" strike="noStrike">
              <a:solidFill>
                <a:srgbClr val="BFBFBF"/>
              </a:solidFill>
              <a:latin typeface="Montserrat"/>
              <a:ea typeface="Montserrat"/>
              <a:cs typeface="Montserrat"/>
              <a:sym typeface="Montserrat"/>
            </a:endParaRPr>
          </a:p>
        </p:txBody>
      </p:sp>
      <p:grpSp>
        <p:nvGrpSpPr>
          <p:cNvPr id="352" name="Google Shape;352;g36ceaf6b729_0_57"/>
          <p:cNvGrpSpPr/>
          <p:nvPr/>
        </p:nvGrpSpPr>
        <p:grpSpPr>
          <a:xfrm>
            <a:off x="8375624" y="1712388"/>
            <a:ext cx="3366386" cy="3433232"/>
            <a:chOff x="0" y="0"/>
            <a:chExt cx="6271210" cy="6395739"/>
          </a:xfrm>
        </p:grpSpPr>
        <p:pic>
          <p:nvPicPr>
            <p:cNvPr descr="kelly-sikkema-ONYC3LoMcfc-unsplash.jpg" id="353" name="Google Shape;353;g36ceaf6b729_0_57"/>
            <p:cNvPicPr preferRelativeResize="0"/>
            <p:nvPr/>
          </p:nvPicPr>
          <p:blipFill rotWithShape="1">
            <a:blip r:embed="rId3">
              <a:alphaModFix/>
            </a:blip>
            <a:srcRect b="0" l="16654" r="16647" t="0"/>
            <a:stretch/>
          </p:blipFill>
          <p:spPr>
            <a:xfrm>
              <a:off x="215900" y="139700"/>
              <a:ext cx="5839410" cy="5836938"/>
            </a:xfrm>
            <a:prstGeom prst="rect">
              <a:avLst/>
            </a:prstGeom>
            <a:noFill/>
            <a:ln>
              <a:noFill/>
            </a:ln>
          </p:spPr>
        </p:pic>
        <p:pic>
          <p:nvPicPr>
            <p:cNvPr descr="kelly-sikkema-ONYC3LoMcfc-unsplash.jpg" id="354" name="Google Shape;354;g36ceaf6b729_0_57"/>
            <p:cNvPicPr preferRelativeResize="0"/>
            <p:nvPr/>
          </p:nvPicPr>
          <p:blipFill rotWithShape="1">
            <a:blip r:embed="rId4">
              <a:alphaModFix/>
            </a:blip>
            <a:srcRect b="0" l="0" r="0" t="0"/>
            <a:stretch/>
          </p:blipFill>
          <p:spPr>
            <a:xfrm>
              <a:off x="0" y="0"/>
              <a:ext cx="6271210" cy="6395739"/>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36ceaf6b729_0_0"/>
          <p:cNvSpPr txBox="1"/>
          <p:nvPr/>
        </p:nvSpPr>
        <p:spPr>
          <a:xfrm>
            <a:off x="377706" y="1364400"/>
            <a:ext cx="11436600" cy="200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sv-SE" sz="2800">
                <a:solidFill>
                  <a:schemeClr val="dk1"/>
                </a:solidFill>
                <a:latin typeface="Montserrat"/>
                <a:ea typeface="Montserrat"/>
                <a:cs typeface="Montserrat"/>
                <a:sym typeface="Montserrat"/>
              </a:rPr>
              <a:t>Diskussion och summering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Skicka med </a:t>
            </a:r>
            <a:r>
              <a:rPr b="1" lang="sv-SE" sz="2400">
                <a:solidFill>
                  <a:schemeClr val="dk1"/>
                </a:solidFill>
                <a:latin typeface="Montserrat"/>
                <a:ea typeface="Montserrat"/>
                <a:cs typeface="Montserrat"/>
                <a:sym typeface="Montserrat"/>
              </a:rPr>
              <a:t>QR-koder </a:t>
            </a:r>
            <a:r>
              <a:rPr lang="sv-SE" sz="2400">
                <a:solidFill>
                  <a:schemeClr val="dk1"/>
                </a:solidFill>
                <a:latin typeface="Montserrat"/>
                <a:ea typeface="Montserrat"/>
                <a:cs typeface="Montserrat"/>
                <a:sym typeface="Montserrat"/>
              </a:rPr>
              <a:t>hem</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Utvärdera och ge </a:t>
            </a:r>
            <a:r>
              <a:rPr b="1" lang="sv-SE" sz="2400">
                <a:solidFill>
                  <a:schemeClr val="dk1"/>
                </a:solidFill>
                <a:latin typeface="Montserrat"/>
                <a:ea typeface="Montserrat"/>
                <a:cs typeface="Montserrat"/>
                <a:sym typeface="Montserrat"/>
              </a:rPr>
              <a:t>feedback </a:t>
            </a:r>
            <a:r>
              <a:rPr lang="sv-SE" sz="2400">
                <a:solidFill>
                  <a:schemeClr val="dk1"/>
                </a:solidFill>
                <a:latin typeface="Montserrat"/>
                <a:ea typeface="Montserrat"/>
                <a:cs typeface="Montserrat"/>
                <a:sym typeface="Montserrat"/>
              </a:rPr>
              <a:t>till oss</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lang="sv-SE" sz="2400">
                <a:solidFill>
                  <a:schemeClr val="dk1"/>
                </a:solidFill>
                <a:latin typeface="Montserrat"/>
                <a:ea typeface="Montserrat"/>
                <a:cs typeface="Montserrat"/>
                <a:sym typeface="Montserrat"/>
              </a:rPr>
              <a:t>Använd </a:t>
            </a:r>
            <a:r>
              <a:rPr b="1" lang="sv-SE" sz="2400">
                <a:solidFill>
                  <a:schemeClr val="dk1"/>
                </a:solidFill>
                <a:latin typeface="Montserrat"/>
                <a:ea typeface="Montserrat"/>
                <a:cs typeface="Montserrat"/>
                <a:sym typeface="Montserrat"/>
              </a:rPr>
              <a:t>chatten</a:t>
            </a:r>
            <a:endParaRPr b="1" sz="2400">
              <a:solidFill>
                <a:schemeClr val="dk1"/>
              </a:solidFill>
              <a:latin typeface="Montserrat"/>
              <a:ea typeface="Montserrat"/>
              <a:cs typeface="Montserrat"/>
              <a:sym typeface="Montserrat"/>
            </a:endParaRPr>
          </a:p>
        </p:txBody>
      </p:sp>
      <p:sp>
        <p:nvSpPr>
          <p:cNvPr id="361" name="Google Shape;361;g36ceaf6b729_0_0"/>
          <p:cNvSpPr txBox="1"/>
          <p:nvPr/>
        </p:nvSpPr>
        <p:spPr>
          <a:xfrm>
            <a:off x="377698" y="918000"/>
            <a:ext cx="22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AVSLUTNING</a:t>
            </a:r>
            <a:endParaRPr b="0" i="0" sz="1800" u="none" cap="none" strike="noStrike">
              <a:solidFill>
                <a:srgbClr val="BFBFBF"/>
              </a:solidFill>
              <a:latin typeface="Montserrat"/>
              <a:ea typeface="Montserrat"/>
              <a:cs typeface="Montserrat"/>
              <a:sym typeface="Montserrat"/>
            </a:endParaRPr>
          </a:p>
        </p:txBody>
      </p:sp>
      <p:pic>
        <p:nvPicPr>
          <p:cNvPr descr="lion-wave.svg" id="362" name="Google Shape;362;g36ceaf6b729_0_0"/>
          <p:cNvPicPr preferRelativeResize="0"/>
          <p:nvPr/>
        </p:nvPicPr>
        <p:blipFill rotWithShape="1">
          <a:blip r:embed="rId3">
            <a:alphaModFix/>
          </a:blip>
          <a:srcRect b="0" l="0" r="0" t="0"/>
          <a:stretch/>
        </p:blipFill>
        <p:spPr>
          <a:xfrm>
            <a:off x="7908326" y="3193601"/>
            <a:ext cx="3284350" cy="37314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
          <p:cNvSpPr txBox="1"/>
          <p:nvPr/>
        </p:nvSpPr>
        <p:spPr>
          <a:xfrm>
            <a:off x="377706" y="918000"/>
            <a:ext cx="134524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VISIONEN</a:t>
            </a:r>
            <a:endParaRPr b="0" i="0" sz="1800" u="none" cap="none" strike="noStrike">
              <a:solidFill>
                <a:srgbClr val="BFBFBF"/>
              </a:solidFill>
              <a:latin typeface="Montserrat"/>
              <a:ea typeface="Montserrat"/>
              <a:cs typeface="Montserrat"/>
              <a:sym typeface="Montserrat"/>
            </a:endParaRPr>
          </a:p>
        </p:txBody>
      </p:sp>
      <p:pic>
        <p:nvPicPr>
          <p:cNvPr id="150" name="Google Shape;150;p3" title="PXL_20250303_070359841.jpg"/>
          <p:cNvPicPr preferRelativeResize="0"/>
          <p:nvPr/>
        </p:nvPicPr>
        <p:blipFill rotWithShape="1">
          <a:blip r:embed="rId3">
            <a:alphaModFix/>
          </a:blip>
          <a:srcRect b="0" l="5727" r="5728" t="0"/>
          <a:stretch/>
        </p:blipFill>
        <p:spPr>
          <a:xfrm>
            <a:off x="6680022" y="857066"/>
            <a:ext cx="1725000" cy="2587500"/>
          </a:xfrm>
          <a:prstGeom prst="roundRect">
            <a:avLst>
              <a:gd fmla="val 16667" name="adj"/>
            </a:avLst>
          </a:prstGeom>
          <a:noFill/>
          <a:ln>
            <a:noFill/>
          </a:ln>
        </p:spPr>
      </p:pic>
      <p:pic>
        <p:nvPicPr>
          <p:cNvPr id="151" name="Google Shape;151;p3" title="PXL_20241221_154451267.jpg"/>
          <p:cNvPicPr preferRelativeResize="0"/>
          <p:nvPr/>
        </p:nvPicPr>
        <p:blipFill rotWithShape="1">
          <a:blip r:embed="rId4">
            <a:alphaModFix/>
          </a:blip>
          <a:srcRect b="0" l="24967" r="24966" t="0"/>
          <a:stretch/>
        </p:blipFill>
        <p:spPr>
          <a:xfrm>
            <a:off x="8150725" y="1947100"/>
            <a:ext cx="2412000" cy="3618300"/>
          </a:xfrm>
          <a:prstGeom prst="roundRect">
            <a:avLst>
              <a:gd fmla="val 16667" name="adj"/>
            </a:avLst>
          </a:prstGeom>
          <a:noFill/>
          <a:ln>
            <a:noFill/>
          </a:ln>
        </p:spPr>
      </p:pic>
      <p:sp>
        <p:nvSpPr>
          <p:cNvPr id="152" name="Google Shape;152;p3"/>
          <p:cNvSpPr txBox="1"/>
          <p:nvPr/>
        </p:nvSpPr>
        <p:spPr>
          <a:xfrm>
            <a:off x="377706" y="1364400"/>
            <a:ext cx="5718294" cy="45858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Grundad i en övertygelse </a:t>
            </a:r>
            <a:r>
              <a:rPr b="0" i="0" lang="sv-SE" sz="2400" u="none" cap="none" strike="noStrike">
                <a:solidFill>
                  <a:schemeClr val="dk1"/>
                </a:solidFill>
                <a:latin typeface="Montserrat"/>
                <a:ea typeface="Montserrat"/>
                <a:cs typeface="Montserrat"/>
                <a:sym typeface="Montserrat"/>
              </a:rPr>
              <a:t>Innan Kattalo blev en produkt var det en princip: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0" i="0" lang="sv-SE" sz="2400" u="none" cap="none" strike="noStrike">
                <a:solidFill>
                  <a:schemeClr val="dk1"/>
                </a:solidFill>
                <a:latin typeface="Montserrat"/>
                <a:ea typeface="Montserrat"/>
                <a:cs typeface="Montserrat"/>
                <a:sym typeface="Montserrat"/>
              </a:rPr>
              <a:t>Att inget barn är för långt bakom för att komma ikapp.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0" i="0" lang="sv-SE" sz="2400" u="none" cap="none" strike="noStrike">
                <a:solidFill>
                  <a:schemeClr val="dk1"/>
                </a:solidFill>
                <a:latin typeface="Montserrat"/>
                <a:ea typeface="Montserrat"/>
                <a:cs typeface="Montserrat"/>
                <a:sym typeface="Montserrat"/>
              </a:rPr>
              <a:t>Att läsning och skrivning kan öppna dörrar till framtiden – för varje elev.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0" i="0" lang="sv-SE" sz="2400" u="none" cap="none" strike="noStrike">
                <a:solidFill>
                  <a:schemeClr val="dk1"/>
                </a:solidFill>
                <a:latin typeface="Montserrat"/>
                <a:ea typeface="Montserrat"/>
                <a:cs typeface="Montserrat"/>
                <a:sym typeface="Montserrat"/>
              </a:rPr>
              <a:t>Den övertygelsen började vid ett köksbord. </a:t>
            </a:r>
            <a:r>
              <a:rPr b="1" i="0" lang="sv-SE" sz="2400" u="none" cap="none" strike="noStrike">
                <a:solidFill>
                  <a:schemeClr val="dk1"/>
                </a:solidFill>
                <a:latin typeface="Montserrat"/>
                <a:ea typeface="Montserrat"/>
                <a:cs typeface="Montserrat"/>
                <a:sym typeface="Montserrat"/>
              </a:rPr>
              <a:t>Nu skalar vi upp den.</a:t>
            </a:r>
            <a:endParaRPr b="1" i="0" sz="28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4"/>
          <p:cNvSpPr txBox="1"/>
          <p:nvPr/>
        </p:nvSpPr>
        <p:spPr>
          <a:xfrm>
            <a:off x="377706" y="2454030"/>
            <a:ext cx="624216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sv-SE" sz="1800" u="none" cap="none" strike="noStrike">
                <a:solidFill>
                  <a:schemeClr val="dk1"/>
                </a:solidFill>
                <a:latin typeface="Montserrat"/>
                <a:ea typeface="Montserrat"/>
                <a:cs typeface="Montserrat"/>
                <a:sym typeface="Montserrat"/>
              </a:rPr>
              <a:t>Anpassad lärväg </a:t>
            </a:r>
            <a:r>
              <a:rPr b="0" i="0" lang="sv-SE" sz="1800" u="none" cap="none" strike="noStrike">
                <a:solidFill>
                  <a:schemeClr val="dk1"/>
                </a:solidFill>
                <a:latin typeface="Montserrat"/>
                <a:ea typeface="Montserrat"/>
                <a:cs typeface="Montserrat"/>
                <a:sym typeface="Montserrat"/>
              </a:rPr>
              <a:t>efter varje elevs nivå och tempo</a:t>
            </a:r>
            <a:endParaRPr b="0" i="0" sz="1400" u="none" cap="none" strike="noStrike">
              <a:solidFill>
                <a:srgbClr val="000000"/>
              </a:solidFill>
              <a:latin typeface="Arial"/>
              <a:ea typeface="Arial"/>
              <a:cs typeface="Arial"/>
              <a:sym typeface="Arial"/>
            </a:endParaRPr>
          </a:p>
        </p:txBody>
      </p:sp>
      <p:pic>
        <p:nvPicPr>
          <p:cNvPr descr="Graphical user interface, application&#10;&#10;Description automatically generated" id="159" name="Google Shape;159;p4"/>
          <p:cNvPicPr preferRelativeResize="0"/>
          <p:nvPr/>
        </p:nvPicPr>
        <p:blipFill rotWithShape="1">
          <a:blip r:embed="rId3">
            <a:alphaModFix/>
          </a:blip>
          <a:srcRect b="0" l="0" r="0" t="0"/>
          <a:stretch/>
        </p:blipFill>
        <p:spPr>
          <a:xfrm>
            <a:off x="6514550" y="2454030"/>
            <a:ext cx="5461662" cy="3315399"/>
          </a:xfrm>
          <a:prstGeom prst="rect">
            <a:avLst/>
          </a:prstGeom>
          <a:noFill/>
          <a:ln>
            <a:noFill/>
          </a:ln>
        </p:spPr>
      </p:pic>
      <p:sp>
        <p:nvSpPr>
          <p:cNvPr id="160" name="Google Shape;160;p4"/>
          <p:cNvSpPr txBox="1"/>
          <p:nvPr/>
        </p:nvSpPr>
        <p:spPr>
          <a:xfrm>
            <a:off x="377706" y="1364735"/>
            <a:ext cx="1143658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sv-SE" sz="2800" u="none" cap="none" strike="noStrike">
                <a:solidFill>
                  <a:schemeClr val="dk1"/>
                </a:solidFill>
                <a:latin typeface="Montserrat"/>
                <a:ea typeface="Montserrat"/>
                <a:cs typeface="Montserrat"/>
                <a:sym typeface="Montserrat"/>
              </a:rPr>
              <a:t>En modern plattform med </a:t>
            </a:r>
            <a:r>
              <a:rPr b="1" i="0" lang="sv-SE" sz="2800" u="none" cap="none" strike="noStrike">
                <a:solidFill>
                  <a:schemeClr val="dk1"/>
                </a:solidFill>
                <a:latin typeface="Montserrat"/>
                <a:ea typeface="Montserrat"/>
                <a:cs typeface="Montserrat"/>
                <a:sym typeface="Montserrat"/>
              </a:rPr>
              <a:t>eleven i fokus</a:t>
            </a:r>
            <a:endParaRPr b="0" i="0" sz="1400" u="none" cap="none" strike="noStrike">
              <a:solidFill>
                <a:srgbClr val="000000"/>
              </a:solidFill>
              <a:latin typeface="Arial"/>
              <a:ea typeface="Arial"/>
              <a:cs typeface="Arial"/>
              <a:sym typeface="Arial"/>
            </a:endParaRPr>
          </a:p>
        </p:txBody>
      </p:sp>
      <p:sp>
        <p:nvSpPr>
          <p:cNvPr id="161" name="Google Shape;161;p4"/>
          <p:cNvSpPr txBox="1"/>
          <p:nvPr/>
        </p:nvSpPr>
        <p:spPr>
          <a:xfrm>
            <a:off x="377706" y="919755"/>
            <a:ext cx="161775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LÖSNINGEN</a:t>
            </a:r>
            <a:endParaRPr b="0" i="0" sz="1800" u="none" cap="none" strike="noStrike">
              <a:solidFill>
                <a:srgbClr val="BFBFBF"/>
              </a:solidFill>
              <a:latin typeface="Montserrat"/>
              <a:ea typeface="Montserrat"/>
              <a:cs typeface="Montserrat"/>
              <a:sym typeface="Montserrat"/>
            </a:endParaRPr>
          </a:p>
        </p:txBody>
      </p:sp>
      <p:sp>
        <p:nvSpPr>
          <p:cNvPr id="162" name="Google Shape;162;p4"/>
          <p:cNvSpPr txBox="1"/>
          <p:nvPr/>
        </p:nvSpPr>
        <p:spPr>
          <a:xfrm>
            <a:off x="377706" y="2962912"/>
            <a:ext cx="611934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sv-SE" sz="1800" u="none" cap="none" strike="noStrike">
                <a:solidFill>
                  <a:schemeClr val="dk1"/>
                </a:solidFill>
                <a:latin typeface="Montserrat"/>
                <a:ea typeface="Montserrat"/>
                <a:cs typeface="Montserrat"/>
                <a:sym typeface="Montserrat"/>
              </a:rPr>
              <a:t>Stöd för flerspråkiga och icke-verbala elever</a:t>
            </a:r>
            <a:r>
              <a:rPr b="0" i="0" lang="sv-SE" sz="1800" u="none" cap="none" strike="noStrike">
                <a:solidFill>
                  <a:schemeClr val="dk1"/>
                </a:solidFill>
                <a:latin typeface="Montserrat"/>
                <a:ea typeface="Montserrat"/>
                <a:cs typeface="Montserrat"/>
                <a:sym typeface="Montserrat"/>
              </a:rPr>
              <a:t>, inklusive kommunikation med teckenstöd</a:t>
            </a:r>
            <a:endParaRPr b="0" i="0" sz="1800" u="none" cap="none" strike="noStrike">
              <a:solidFill>
                <a:schemeClr val="dk1"/>
              </a:solidFill>
              <a:latin typeface="Montserrat"/>
              <a:ea typeface="Montserrat"/>
              <a:cs typeface="Montserrat"/>
              <a:sym typeface="Montserrat"/>
            </a:endParaRPr>
          </a:p>
        </p:txBody>
      </p:sp>
      <p:sp>
        <p:nvSpPr>
          <p:cNvPr id="163" name="Google Shape;163;p4"/>
          <p:cNvSpPr txBox="1"/>
          <p:nvPr/>
        </p:nvSpPr>
        <p:spPr>
          <a:xfrm>
            <a:off x="377706" y="3748793"/>
            <a:ext cx="892261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sv-SE" sz="1800" u="none" cap="none" strike="noStrike">
                <a:solidFill>
                  <a:schemeClr val="dk1"/>
                </a:solidFill>
                <a:latin typeface="Montserrat"/>
                <a:ea typeface="Montserrat"/>
                <a:cs typeface="Montserrat"/>
                <a:sym typeface="Montserrat"/>
              </a:rPr>
              <a:t>Ren och avskalad design </a:t>
            </a:r>
            <a:r>
              <a:rPr b="0" i="0" lang="sv-SE" sz="1800" u="none" cap="none" strike="noStrike">
                <a:solidFill>
                  <a:schemeClr val="dk1"/>
                </a:solidFill>
                <a:latin typeface="Montserrat"/>
                <a:ea typeface="Montserrat"/>
                <a:cs typeface="Montserrat"/>
                <a:sym typeface="Montserrat"/>
              </a:rPr>
              <a:t>för fokus och inkludering</a:t>
            </a:r>
            <a:endParaRPr b="0" i="0" sz="1800" u="none" cap="none" strike="noStrike">
              <a:solidFill>
                <a:schemeClr val="dk1"/>
              </a:solidFill>
              <a:latin typeface="Montserrat"/>
              <a:ea typeface="Montserrat"/>
              <a:cs typeface="Montserrat"/>
              <a:sym typeface="Montserrat"/>
            </a:endParaRPr>
          </a:p>
        </p:txBody>
      </p:sp>
      <p:sp>
        <p:nvSpPr>
          <p:cNvPr id="164" name="Google Shape;164;p4"/>
          <p:cNvSpPr txBox="1"/>
          <p:nvPr/>
        </p:nvSpPr>
        <p:spPr>
          <a:xfrm>
            <a:off x="377706" y="4255963"/>
            <a:ext cx="892261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sv-SE" sz="1800" u="none" cap="none" strike="noStrike">
                <a:solidFill>
                  <a:schemeClr val="dk1"/>
                </a:solidFill>
                <a:latin typeface="Montserrat"/>
                <a:ea typeface="Montserrat"/>
                <a:cs typeface="Montserrat"/>
                <a:sym typeface="Montserrat"/>
              </a:rPr>
              <a:t>Lärarportal</a:t>
            </a:r>
            <a:r>
              <a:rPr b="0" i="0" lang="sv-SE" sz="1800" u="none" cap="none" strike="noStrike">
                <a:solidFill>
                  <a:schemeClr val="dk1"/>
                </a:solidFill>
                <a:latin typeface="Montserrat"/>
                <a:ea typeface="Montserrat"/>
                <a:cs typeface="Montserrat"/>
                <a:sym typeface="Montserrat"/>
              </a:rPr>
              <a:t> med resultatdata och konkreta insikter</a:t>
            </a:r>
            <a:endParaRPr b="1" i="0" sz="1800" u="none" cap="none" strike="noStrike">
              <a:solidFill>
                <a:schemeClr val="dk1"/>
              </a:solidFill>
              <a:latin typeface="Montserrat"/>
              <a:ea typeface="Montserrat"/>
              <a:cs typeface="Montserrat"/>
              <a:sym typeface="Montserrat"/>
            </a:endParaRPr>
          </a:p>
        </p:txBody>
      </p:sp>
      <p:sp>
        <p:nvSpPr>
          <p:cNvPr id="165" name="Google Shape;165;p4"/>
          <p:cNvSpPr txBox="1"/>
          <p:nvPr/>
        </p:nvSpPr>
        <p:spPr>
          <a:xfrm>
            <a:off x="377706" y="4763133"/>
            <a:ext cx="601073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sv-SE" sz="1800" u="none" cap="none" strike="noStrike">
                <a:solidFill>
                  <a:schemeClr val="dk1"/>
                </a:solidFill>
                <a:latin typeface="Montserrat"/>
                <a:ea typeface="Montserrat"/>
                <a:cs typeface="Montserrat"/>
                <a:sym typeface="Montserrat"/>
              </a:rPr>
              <a:t>AI-stöd</a:t>
            </a:r>
            <a:r>
              <a:rPr b="0" i="0" lang="sv-SE" sz="1800" u="none" cap="none" strike="noStrike">
                <a:solidFill>
                  <a:schemeClr val="dk1"/>
                </a:solidFill>
                <a:latin typeface="Montserrat"/>
                <a:ea typeface="Montserrat"/>
                <a:cs typeface="Montserrat"/>
                <a:sym typeface="Montserrat"/>
              </a:rPr>
              <a:t> för personlig återkoppling och skalbar differentiering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grpSp>
        <p:nvGrpSpPr>
          <p:cNvPr id="171" name="Google Shape;171;p5"/>
          <p:cNvGrpSpPr/>
          <p:nvPr/>
        </p:nvGrpSpPr>
        <p:grpSpPr>
          <a:xfrm>
            <a:off x="468056" y="3517002"/>
            <a:ext cx="2520000" cy="2358275"/>
            <a:chOff x="3293941" y="2751279"/>
            <a:chExt cx="2520000" cy="2358275"/>
          </a:xfrm>
        </p:grpSpPr>
        <p:sp>
          <p:nvSpPr>
            <p:cNvPr id="172" name="Google Shape;172;p5"/>
            <p:cNvSpPr/>
            <p:nvPr/>
          </p:nvSpPr>
          <p:spPr>
            <a:xfrm>
              <a:off x="3293941" y="2751279"/>
              <a:ext cx="2520000" cy="2358275"/>
            </a:xfrm>
            <a:prstGeom prst="roundRect">
              <a:avLst>
                <a:gd fmla="val 16667" name="adj"/>
              </a:avLst>
            </a:prstGeom>
            <a:solidFill>
              <a:srgbClr val="F5F8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5"/>
            <p:cNvSpPr txBox="1"/>
            <p:nvPr/>
          </p:nvSpPr>
          <p:spPr>
            <a:xfrm>
              <a:off x="3293941" y="3005130"/>
              <a:ext cx="2511334"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sv-SE" sz="1200" u="none" cap="none" strike="noStrike">
                  <a:solidFill>
                    <a:schemeClr val="dk1"/>
                  </a:solidFill>
                  <a:latin typeface="Montserrat"/>
                  <a:ea typeface="Montserrat"/>
                  <a:cs typeface="Montserrat"/>
                  <a:sym typeface="Montserrat"/>
                </a:rPr>
                <a:t>“På pappret var min klass lågpresterande, men efter bara några månader med Kattalo kunde 18 av 22 läsa innan sommarlovet. Vi är helt förbluffade över resultatet – helt otroligt!”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b="1" i="0" lang="sv-SE" sz="1200" u="none" cap="none" strike="noStrike">
                  <a:solidFill>
                    <a:schemeClr val="dk1"/>
                  </a:solidFill>
                  <a:latin typeface="Montserrat Thin"/>
                  <a:ea typeface="Montserrat Thin"/>
                  <a:cs typeface="Montserrat Thin"/>
                  <a:sym typeface="Montserrat Thin"/>
                </a:rPr>
                <a:t>Lärare, Sverige</a:t>
              </a:r>
              <a:endParaRPr b="0" i="0" sz="1200" u="none" cap="none" strike="noStrike">
                <a:solidFill>
                  <a:schemeClr val="dk1"/>
                </a:solidFill>
                <a:latin typeface="Montserrat"/>
                <a:ea typeface="Montserrat"/>
                <a:cs typeface="Montserrat"/>
                <a:sym typeface="Montserrat"/>
              </a:endParaRPr>
            </a:p>
          </p:txBody>
        </p:sp>
      </p:grpSp>
      <p:grpSp>
        <p:nvGrpSpPr>
          <p:cNvPr id="174" name="Google Shape;174;p5"/>
          <p:cNvGrpSpPr/>
          <p:nvPr/>
        </p:nvGrpSpPr>
        <p:grpSpPr>
          <a:xfrm>
            <a:off x="9233849" y="3770853"/>
            <a:ext cx="2520000" cy="1638847"/>
            <a:chOff x="3293941" y="2751279"/>
            <a:chExt cx="2520000" cy="1638847"/>
          </a:xfrm>
        </p:grpSpPr>
        <p:sp>
          <p:nvSpPr>
            <p:cNvPr id="175" name="Google Shape;175;p5"/>
            <p:cNvSpPr/>
            <p:nvPr/>
          </p:nvSpPr>
          <p:spPr>
            <a:xfrm>
              <a:off x="3293941" y="2751279"/>
              <a:ext cx="2520000" cy="1638847"/>
            </a:xfrm>
            <a:prstGeom prst="roundRect">
              <a:avLst>
                <a:gd fmla="val 16667" name="adj"/>
              </a:avLst>
            </a:prstGeom>
            <a:solidFill>
              <a:srgbClr val="F5F8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6" name="Google Shape;176;p5"/>
            <p:cNvSpPr txBox="1"/>
            <p:nvPr/>
          </p:nvSpPr>
          <p:spPr>
            <a:xfrm>
              <a:off x="3293941" y="3005130"/>
              <a:ext cx="2511334"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sv-SE" sz="1200" u="none" cap="none" strike="noStrike">
                  <a:solidFill>
                    <a:schemeClr val="dk1"/>
                  </a:solidFill>
                  <a:latin typeface="Montserrat"/>
                  <a:ea typeface="Montserrat"/>
                  <a:cs typeface="Montserrat"/>
                  <a:sym typeface="Montserrat"/>
                </a:rPr>
                <a:t>“Bara några veckor efter att vi installerat Kattalo började vår treåring skriva hela ord på sina teckningar.”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b="1" i="0" lang="sv-SE" sz="1200" u="none" cap="none" strike="noStrike">
                  <a:solidFill>
                    <a:schemeClr val="dk1"/>
                  </a:solidFill>
                  <a:latin typeface="Montserrat Thin"/>
                  <a:ea typeface="Montserrat Thin"/>
                  <a:cs typeface="Montserrat Thin"/>
                  <a:sym typeface="Montserrat Thin"/>
                </a:rPr>
                <a:t>Förälder, Sverige</a:t>
              </a:r>
              <a:endParaRPr b="0" i="0" sz="1200" u="none" cap="none" strike="noStrike">
                <a:solidFill>
                  <a:schemeClr val="dk1"/>
                </a:solidFill>
                <a:latin typeface="Montserrat"/>
                <a:ea typeface="Montserrat"/>
                <a:cs typeface="Montserrat"/>
                <a:sym typeface="Montserrat"/>
              </a:endParaRPr>
            </a:p>
          </p:txBody>
        </p:sp>
      </p:grpSp>
      <p:grpSp>
        <p:nvGrpSpPr>
          <p:cNvPr id="177" name="Google Shape;177;p5"/>
          <p:cNvGrpSpPr/>
          <p:nvPr/>
        </p:nvGrpSpPr>
        <p:grpSpPr>
          <a:xfrm>
            <a:off x="5805118" y="4320529"/>
            <a:ext cx="2520000" cy="1823511"/>
            <a:chOff x="3293941" y="2751279"/>
            <a:chExt cx="2520000" cy="1823511"/>
          </a:xfrm>
        </p:grpSpPr>
        <p:sp>
          <p:nvSpPr>
            <p:cNvPr id="178" name="Google Shape;178;p5"/>
            <p:cNvSpPr/>
            <p:nvPr/>
          </p:nvSpPr>
          <p:spPr>
            <a:xfrm>
              <a:off x="3293941" y="2751279"/>
              <a:ext cx="2520000" cy="1815266"/>
            </a:xfrm>
            <a:prstGeom prst="roundRect">
              <a:avLst>
                <a:gd fmla="val 16667" name="adj"/>
              </a:avLst>
            </a:prstGeom>
            <a:solidFill>
              <a:srgbClr val="F5F8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p5"/>
            <p:cNvSpPr txBox="1"/>
            <p:nvPr/>
          </p:nvSpPr>
          <p:spPr>
            <a:xfrm>
              <a:off x="3293941" y="3005130"/>
              <a:ext cx="2511334"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sv-SE" sz="1200" u="none" cap="none" strike="noStrike">
                  <a:solidFill>
                    <a:schemeClr val="dk1"/>
                  </a:solidFill>
                  <a:latin typeface="Montserrat"/>
                  <a:ea typeface="Montserrat"/>
                  <a:cs typeface="Montserrat"/>
                  <a:sym typeface="Montserrat"/>
                </a:rPr>
                <a:t>“Med Kattalo är det inte längre ett pussel – du kan använda samma lärverktyg för alla elever, samtidigt som du kan differentiera på så många sätt.”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b="1" i="0" lang="sv-SE" sz="1200" u="none" cap="none" strike="noStrike">
                  <a:solidFill>
                    <a:schemeClr val="dk1"/>
                  </a:solidFill>
                  <a:latin typeface="Montserrat Thin"/>
                  <a:ea typeface="Montserrat Thin"/>
                  <a:cs typeface="Montserrat Thin"/>
                  <a:sym typeface="Montserrat Thin"/>
                </a:rPr>
                <a:t>Lärare, Sverige</a:t>
              </a:r>
              <a:endParaRPr b="0" i="0" sz="1200" u="none" cap="none" strike="noStrike">
                <a:solidFill>
                  <a:schemeClr val="dk1"/>
                </a:solidFill>
                <a:latin typeface="Montserrat"/>
                <a:ea typeface="Montserrat"/>
                <a:cs typeface="Montserrat"/>
                <a:sym typeface="Montserrat"/>
              </a:endParaRPr>
            </a:p>
          </p:txBody>
        </p:sp>
      </p:grpSp>
      <p:grpSp>
        <p:nvGrpSpPr>
          <p:cNvPr id="180" name="Google Shape;180;p5"/>
          <p:cNvGrpSpPr/>
          <p:nvPr/>
        </p:nvGrpSpPr>
        <p:grpSpPr>
          <a:xfrm>
            <a:off x="6563562" y="2534777"/>
            <a:ext cx="2520000" cy="1638846"/>
            <a:chOff x="3293941" y="2751279"/>
            <a:chExt cx="2520000" cy="1638846"/>
          </a:xfrm>
        </p:grpSpPr>
        <p:sp>
          <p:nvSpPr>
            <p:cNvPr id="181" name="Google Shape;181;p5"/>
            <p:cNvSpPr/>
            <p:nvPr/>
          </p:nvSpPr>
          <p:spPr>
            <a:xfrm>
              <a:off x="3293941" y="2751279"/>
              <a:ext cx="2520000" cy="1638846"/>
            </a:xfrm>
            <a:prstGeom prst="roundRect">
              <a:avLst>
                <a:gd fmla="val 16667" name="adj"/>
              </a:avLst>
            </a:prstGeom>
            <a:solidFill>
              <a:srgbClr val="F5F8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 name="Google Shape;182;p5"/>
            <p:cNvSpPr txBox="1"/>
            <p:nvPr/>
          </p:nvSpPr>
          <p:spPr>
            <a:xfrm>
              <a:off x="3293941" y="3005130"/>
              <a:ext cx="2511334"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sv-SE" sz="1200" u="none" cap="none" strike="noStrike">
                  <a:solidFill>
                    <a:schemeClr val="dk1"/>
                  </a:solidFill>
                  <a:latin typeface="Montserrat"/>
                  <a:ea typeface="Montserrat"/>
                  <a:cs typeface="Montserrat"/>
                  <a:sym typeface="Montserrat"/>
                </a:rPr>
                <a:t>“Vi vill att våra klassrum ska spegla det samhälle vi hoppas på – mångfald och inkludering. Kattalo gör det möjligt.”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Montserrat Thin"/>
                <a:ea typeface="Montserrat Thin"/>
                <a:cs typeface="Montserrat Thin"/>
                <a:sym typeface="Montserrat Thin"/>
              </a:endParaRPr>
            </a:p>
            <a:p>
              <a:pPr indent="0" lvl="0" marL="0" marR="0" rtl="0" algn="ctr">
                <a:lnSpc>
                  <a:spcPct val="100000"/>
                </a:lnSpc>
                <a:spcBef>
                  <a:spcPts val="0"/>
                </a:spcBef>
                <a:spcAft>
                  <a:spcPts val="0"/>
                </a:spcAft>
                <a:buClr>
                  <a:srgbClr val="000000"/>
                </a:buClr>
                <a:buSzPts val="1200"/>
                <a:buFont typeface="Arial"/>
                <a:buNone/>
              </a:pPr>
              <a:r>
                <a:rPr b="1" i="0" lang="sv-SE" sz="1200" u="none" cap="none" strike="noStrike">
                  <a:solidFill>
                    <a:schemeClr val="dk1"/>
                  </a:solidFill>
                  <a:latin typeface="Montserrat Thin"/>
                  <a:ea typeface="Montserrat Thin"/>
                  <a:cs typeface="Montserrat Thin"/>
                  <a:sym typeface="Montserrat Thin"/>
                </a:rPr>
                <a:t>Lärare, Sverige</a:t>
              </a:r>
              <a:endParaRPr b="0" i="0" sz="1200" u="none" cap="none" strike="noStrike">
                <a:solidFill>
                  <a:schemeClr val="dk1"/>
                </a:solidFill>
                <a:latin typeface="Montserrat"/>
                <a:ea typeface="Montserrat"/>
                <a:cs typeface="Montserrat"/>
                <a:sym typeface="Montserrat"/>
              </a:endParaRPr>
            </a:p>
          </p:txBody>
        </p:sp>
      </p:grpSp>
      <p:grpSp>
        <p:nvGrpSpPr>
          <p:cNvPr id="183" name="Google Shape;183;p5"/>
          <p:cNvGrpSpPr/>
          <p:nvPr/>
        </p:nvGrpSpPr>
        <p:grpSpPr>
          <a:xfrm>
            <a:off x="3134831" y="3101867"/>
            <a:ext cx="2520000" cy="1893644"/>
            <a:chOff x="3293941" y="2751279"/>
            <a:chExt cx="2520000" cy="1893644"/>
          </a:xfrm>
        </p:grpSpPr>
        <p:sp>
          <p:nvSpPr>
            <p:cNvPr id="184" name="Google Shape;184;p5"/>
            <p:cNvSpPr/>
            <p:nvPr/>
          </p:nvSpPr>
          <p:spPr>
            <a:xfrm>
              <a:off x="3293941" y="2751279"/>
              <a:ext cx="2520000" cy="1893644"/>
            </a:xfrm>
            <a:prstGeom prst="roundRect">
              <a:avLst>
                <a:gd fmla="val 16667" name="adj"/>
              </a:avLst>
            </a:prstGeom>
            <a:solidFill>
              <a:srgbClr val="F5F8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5" name="Google Shape;185;p5"/>
            <p:cNvSpPr txBox="1"/>
            <p:nvPr/>
          </p:nvSpPr>
          <p:spPr>
            <a:xfrm>
              <a:off x="3293941" y="3034005"/>
              <a:ext cx="2511334"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sv-SE" sz="1200" u="none" cap="none" strike="noStrike">
                  <a:solidFill>
                    <a:schemeClr val="dk1"/>
                  </a:solidFill>
                  <a:latin typeface="Montserrat"/>
                  <a:ea typeface="Montserrat"/>
                  <a:cs typeface="Montserrat"/>
                  <a:sym typeface="Montserrat"/>
                </a:rPr>
                <a:t>“Vi har sett ett ökat intresse för skrivande hos eleverna – och som lärare behöver vi inte vara lika närvarande som vid handskrivning.”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Montserrat Thin"/>
                <a:ea typeface="Montserrat Thin"/>
                <a:cs typeface="Montserrat Thin"/>
                <a:sym typeface="Montserrat Thin"/>
              </a:endParaRPr>
            </a:p>
            <a:p>
              <a:pPr indent="0" lvl="0" marL="0" marR="0" rtl="0" algn="ctr">
                <a:lnSpc>
                  <a:spcPct val="100000"/>
                </a:lnSpc>
                <a:spcBef>
                  <a:spcPts val="0"/>
                </a:spcBef>
                <a:spcAft>
                  <a:spcPts val="0"/>
                </a:spcAft>
                <a:buClr>
                  <a:srgbClr val="000000"/>
                </a:buClr>
                <a:buSzPts val="1200"/>
                <a:buFont typeface="Arial"/>
                <a:buNone/>
              </a:pPr>
              <a:r>
                <a:rPr b="1" i="0" lang="sv-SE" sz="1200" u="none" cap="none" strike="noStrike">
                  <a:solidFill>
                    <a:schemeClr val="dk1"/>
                  </a:solidFill>
                  <a:latin typeface="Montserrat Thin"/>
                  <a:ea typeface="Montserrat Thin"/>
                  <a:cs typeface="Montserrat Thin"/>
                  <a:sym typeface="Montserrat Thin"/>
                </a:rPr>
                <a:t>Speciallärare Sverige</a:t>
              </a:r>
              <a:endParaRPr b="0" i="0" sz="1200" u="none" cap="none" strike="noStrike">
                <a:solidFill>
                  <a:schemeClr val="dk1"/>
                </a:solidFill>
                <a:latin typeface="Montserrat"/>
                <a:ea typeface="Montserrat"/>
                <a:cs typeface="Montserrat"/>
                <a:sym typeface="Montserrat"/>
              </a:endParaRPr>
            </a:p>
          </p:txBody>
        </p:sp>
      </p:grpSp>
      <p:sp>
        <p:nvSpPr>
          <p:cNvPr id="186" name="Google Shape;186;p5"/>
          <p:cNvSpPr txBox="1"/>
          <p:nvPr/>
        </p:nvSpPr>
        <p:spPr>
          <a:xfrm>
            <a:off x="377706" y="1364735"/>
            <a:ext cx="11436589"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Förändring där det gör skillnad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sv-SE" sz="2400" u="none" cap="none" strike="noStrike">
                <a:solidFill>
                  <a:schemeClr val="dk1"/>
                </a:solidFill>
                <a:latin typeface="Montserrat"/>
                <a:ea typeface="Montserrat"/>
                <a:cs typeface="Montserrat"/>
                <a:sym typeface="Montserrat"/>
              </a:rPr>
              <a:t>Kattalo gör elever mer självständiga – och ger lärare tid att fokusera där de behövs mest.</a:t>
            </a:r>
            <a:endParaRPr b="0" i="0" sz="1400" u="none" cap="none" strike="noStrike">
              <a:solidFill>
                <a:srgbClr val="000000"/>
              </a:solidFill>
              <a:latin typeface="Arial"/>
              <a:ea typeface="Arial"/>
              <a:cs typeface="Arial"/>
              <a:sym typeface="Arial"/>
            </a:endParaRPr>
          </a:p>
        </p:txBody>
      </p:sp>
      <p:sp>
        <p:nvSpPr>
          <p:cNvPr id="187" name="Google Shape;187;p5"/>
          <p:cNvSpPr txBox="1"/>
          <p:nvPr/>
        </p:nvSpPr>
        <p:spPr>
          <a:xfrm>
            <a:off x="377706" y="919755"/>
            <a:ext cx="14141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EFFEKTEN</a:t>
            </a:r>
            <a:endParaRPr b="0" i="0" sz="1800" u="none" cap="none" strike="noStrike">
              <a:solidFill>
                <a:srgbClr val="BFBFB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36ceaa2ac56_0_1"/>
          <p:cNvSpPr txBox="1"/>
          <p:nvPr/>
        </p:nvSpPr>
        <p:spPr>
          <a:xfrm>
            <a:off x="377706" y="1364735"/>
            <a:ext cx="11436600" cy="1262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Utvecklat i Sverige. Beprövat i klassrum.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sv-SE" sz="2400" u="none" cap="none" strike="noStrike">
                <a:solidFill>
                  <a:schemeClr val="dk1"/>
                </a:solidFill>
                <a:latin typeface="Montserrat"/>
                <a:ea typeface="Montserrat"/>
                <a:cs typeface="Montserrat"/>
                <a:sym typeface="Montserrat"/>
              </a:rPr>
              <a:t>Kattalo är en beprövad lösning som används och uppskattas i skolor över hela Sverige.</a:t>
            </a:r>
            <a:endParaRPr b="1" i="0" sz="2400" u="none" cap="none" strike="noStrike">
              <a:solidFill>
                <a:schemeClr val="dk1"/>
              </a:solidFill>
              <a:latin typeface="Montserrat"/>
              <a:ea typeface="Montserrat"/>
              <a:cs typeface="Montserrat"/>
              <a:sym typeface="Montserrat"/>
            </a:endParaRPr>
          </a:p>
        </p:txBody>
      </p:sp>
      <p:sp>
        <p:nvSpPr>
          <p:cNvPr id="194" name="Google Shape;194;g36ceaa2ac56_0_1"/>
          <p:cNvSpPr txBox="1"/>
          <p:nvPr/>
        </p:nvSpPr>
        <p:spPr>
          <a:xfrm>
            <a:off x="377706" y="919755"/>
            <a:ext cx="2874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GENOMSLAG/TILLVÄXT</a:t>
            </a:r>
            <a:endParaRPr b="0" i="0" sz="1800" u="none" cap="none" strike="noStrike">
              <a:solidFill>
                <a:srgbClr val="BFBFBF"/>
              </a:solidFill>
              <a:latin typeface="Montserrat"/>
              <a:ea typeface="Montserrat"/>
              <a:cs typeface="Montserrat"/>
              <a:sym typeface="Montserrat"/>
            </a:endParaRPr>
          </a:p>
        </p:txBody>
      </p:sp>
      <p:pic>
        <p:nvPicPr>
          <p:cNvPr id="195" name="Google Shape;195;g36ceaa2ac56_0_1"/>
          <p:cNvPicPr preferRelativeResize="0"/>
          <p:nvPr/>
        </p:nvPicPr>
        <p:blipFill rotWithShape="1">
          <a:blip r:embed="rId3">
            <a:alphaModFix/>
          </a:blip>
          <a:srcRect b="0" l="0" r="0" t="0"/>
          <a:stretch/>
        </p:blipFill>
        <p:spPr>
          <a:xfrm>
            <a:off x="-1309801" y="4339428"/>
            <a:ext cx="3408136" cy="3213092"/>
          </a:xfrm>
          <a:prstGeom prst="rect">
            <a:avLst/>
          </a:prstGeom>
          <a:noFill/>
          <a:ln>
            <a:noFill/>
          </a:ln>
        </p:spPr>
      </p:pic>
      <p:grpSp>
        <p:nvGrpSpPr>
          <p:cNvPr id="196" name="Google Shape;196;g36ceaa2ac56_0_1"/>
          <p:cNvGrpSpPr/>
          <p:nvPr/>
        </p:nvGrpSpPr>
        <p:grpSpPr>
          <a:xfrm>
            <a:off x="4494756" y="4550412"/>
            <a:ext cx="3200400" cy="1327200"/>
            <a:chOff x="3914440" y="4165623"/>
            <a:chExt cx="3200400" cy="1327200"/>
          </a:xfrm>
        </p:grpSpPr>
        <p:sp>
          <p:nvSpPr>
            <p:cNvPr id="197" name="Google Shape;197;g36ceaa2ac56_0_1"/>
            <p:cNvSpPr/>
            <p:nvPr/>
          </p:nvSpPr>
          <p:spPr>
            <a:xfrm>
              <a:off x="3914440" y="4165623"/>
              <a:ext cx="3200400" cy="1327200"/>
            </a:xfrm>
            <a:prstGeom prst="roundRect">
              <a:avLst>
                <a:gd fmla="val 16667" name="adj"/>
              </a:avLst>
            </a:prstGeom>
            <a:solidFill>
              <a:srgbClr val="0C58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g36ceaa2ac56_0_1"/>
            <p:cNvSpPr txBox="1"/>
            <p:nvPr/>
          </p:nvSpPr>
          <p:spPr>
            <a:xfrm>
              <a:off x="3914440" y="4413663"/>
              <a:ext cx="3200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sv-SE" sz="3200" u="none" cap="none" strike="noStrike">
                  <a:solidFill>
                    <a:schemeClr val="lt1"/>
                  </a:solidFill>
                  <a:latin typeface="Montserrat"/>
                  <a:ea typeface="Montserrat"/>
                  <a:cs typeface="Montserrat"/>
                  <a:sym typeface="Montserrat"/>
                </a:rPr>
                <a:t>200 000+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Montserrat Thin"/>
                  <a:ea typeface="Montserrat Thin"/>
                  <a:cs typeface="Montserrat Thin"/>
                  <a:sym typeface="Montserrat Thin"/>
                </a:rPr>
                <a:t>texter skrivna</a:t>
              </a:r>
              <a:endParaRPr b="0" i="0" sz="1400" u="none" cap="none" strike="noStrike">
                <a:solidFill>
                  <a:srgbClr val="000000"/>
                </a:solidFill>
                <a:latin typeface="Arial"/>
                <a:ea typeface="Arial"/>
                <a:cs typeface="Arial"/>
                <a:sym typeface="Arial"/>
              </a:endParaRPr>
            </a:p>
          </p:txBody>
        </p:sp>
      </p:grpSp>
      <p:grpSp>
        <p:nvGrpSpPr>
          <p:cNvPr id="199" name="Google Shape;199;g36ceaa2ac56_0_1"/>
          <p:cNvGrpSpPr/>
          <p:nvPr/>
        </p:nvGrpSpPr>
        <p:grpSpPr>
          <a:xfrm>
            <a:off x="4495800" y="2975296"/>
            <a:ext cx="3200400" cy="1327200"/>
            <a:chOff x="7747129" y="4990559"/>
            <a:chExt cx="3200400" cy="1327200"/>
          </a:xfrm>
        </p:grpSpPr>
        <p:sp>
          <p:nvSpPr>
            <p:cNvPr id="200" name="Google Shape;200;g36ceaa2ac56_0_1"/>
            <p:cNvSpPr/>
            <p:nvPr/>
          </p:nvSpPr>
          <p:spPr>
            <a:xfrm>
              <a:off x="7747129" y="4990559"/>
              <a:ext cx="3200400" cy="1327200"/>
            </a:xfrm>
            <a:prstGeom prst="roundRect">
              <a:avLst>
                <a:gd fmla="val 16667" name="adj"/>
              </a:avLst>
            </a:prstGeom>
            <a:solidFill>
              <a:srgbClr val="058E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g36ceaa2ac56_0_1"/>
            <p:cNvSpPr txBox="1"/>
            <p:nvPr/>
          </p:nvSpPr>
          <p:spPr>
            <a:xfrm>
              <a:off x="7747129" y="5238599"/>
              <a:ext cx="3200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sv-SE" sz="3200" u="none" cap="none" strike="noStrike">
                  <a:solidFill>
                    <a:schemeClr val="lt1"/>
                  </a:solidFill>
                  <a:latin typeface="Montserrat"/>
                  <a:ea typeface="Montserrat"/>
                  <a:cs typeface="Montserrat"/>
                  <a:sym typeface="Montserrat"/>
                </a:rPr>
                <a:t>7.4M+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Montserrat Thin"/>
                  <a:ea typeface="Montserrat Thin"/>
                  <a:cs typeface="Montserrat Thin"/>
                  <a:sym typeface="Montserrat Thin"/>
                </a:rPr>
                <a:t>övningar avklarade</a:t>
              </a:r>
              <a:endParaRPr b="0" i="0" sz="1400" u="none" cap="none" strike="noStrike">
                <a:solidFill>
                  <a:srgbClr val="000000"/>
                </a:solidFill>
                <a:latin typeface="Arial"/>
                <a:ea typeface="Arial"/>
                <a:cs typeface="Arial"/>
                <a:sym typeface="Arial"/>
              </a:endParaRPr>
            </a:p>
          </p:txBody>
        </p:sp>
      </p:grpSp>
      <p:grpSp>
        <p:nvGrpSpPr>
          <p:cNvPr id="202" name="Google Shape;202;g36ceaa2ac56_0_1"/>
          <p:cNvGrpSpPr/>
          <p:nvPr/>
        </p:nvGrpSpPr>
        <p:grpSpPr>
          <a:xfrm>
            <a:off x="7965155" y="2975296"/>
            <a:ext cx="3200400" cy="1327200"/>
            <a:chOff x="3914440" y="4165623"/>
            <a:chExt cx="3200400" cy="1327200"/>
          </a:xfrm>
        </p:grpSpPr>
        <p:sp>
          <p:nvSpPr>
            <p:cNvPr id="203" name="Google Shape;203;g36ceaa2ac56_0_1"/>
            <p:cNvSpPr/>
            <p:nvPr/>
          </p:nvSpPr>
          <p:spPr>
            <a:xfrm>
              <a:off x="3914440" y="4165623"/>
              <a:ext cx="3200400" cy="1327200"/>
            </a:xfrm>
            <a:prstGeom prst="roundRect">
              <a:avLst>
                <a:gd fmla="val 16667" name="adj"/>
              </a:avLst>
            </a:prstGeom>
            <a:solidFill>
              <a:srgbClr val="FF87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g36ceaa2ac56_0_1"/>
            <p:cNvSpPr txBox="1"/>
            <p:nvPr/>
          </p:nvSpPr>
          <p:spPr>
            <a:xfrm>
              <a:off x="3914440" y="4413663"/>
              <a:ext cx="3200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sv-SE" sz="3200" u="none" cap="none" strike="noStrike">
                  <a:solidFill>
                    <a:schemeClr val="lt1"/>
                  </a:solidFill>
                  <a:latin typeface="Montserrat"/>
                  <a:ea typeface="Montserrat"/>
                  <a:cs typeface="Montserrat"/>
                  <a:sym typeface="Montserrat"/>
                </a:rPr>
                <a:t>50 000+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Montserrat Thin"/>
                  <a:ea typeface="Montserrat Thin"/>
                  <a:cs typeface="Montserrat Thin"/>
                  <a:sym typeface="Montserrat Thin"/>
                </a:rPr>
                <a:t>barn nådda</a:t>
              </a:r>
              <a:endParaRPr b="1" i="0" sz="1600" u="none" cap="none" strike="noStrike">
                <a:solidFill>
                  <a:schemeClr val="lt1"/>
                </a:solidFill>
                <a:latin typeface="Montserrat Thin"/>
                <a:ea typeface="Montserrat Thin"/>
                <a:cs typeface="Montserrat Thin"/>
                <a:sym typeface="Montserrat Thin"/>
              </a:endParaRPr>
            </a:p>
          </p:txBody>
        </p:sp>
      </p:grpSp>
      <p:grpSp>
        <p:nvGrpSpPr>
          <p:cNvPr id="205" name="Google Shape;205;g36ceaa2ac56_0_1"/>
          <p:cNvGrpSpPr/>
          <p:nvPr/>
        </p:nvGrpSpPr>
        <p:grpSpPr>
          <a:xfrm>
            <a:off x="7965155" y="4565109"/>
            <a:ext cx="3200400" cy="1327200"/>
            <a:chOff x="3914440" y="4165623"/>
            <a:chExt cx="3200400" cy="1327200"/>
          </a:xfrm>
        </p:grpSpPr>
        <p:sp>
          <p:nvSpPr>
            <p:cNvPr id="206" name="Google Shape;206;g36ceaa2ac56_0_1"/>
            <p:cNvSpPr/>
            <p:nvPr/>
          </p:nvSpPr>
          <p:spPr>
            <a:xfrm>
              <a:off x="3914440" y="4165623"/>
              <a:ext cx="3200400" cy="1327200"/>
            </a:xfrm>
            <a:prstGeom prst="roundRect">
              <a:avLst>
                <a:gd fmla="val 16667" name="adj"/>
              </a:avLst>
            </a:prstGeom>
            <a:solidFill>
              <a:srgbClr val="FFBD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g36ceaa2ac56_0_1"/>
            <p:cNvSpPr txBox="1"/>
            <p:nvPr/>
          </p:nvSpPr>
          <p:spPr>
            <a:xfrm>
              <a:off x="3914440" y="4413663"/>
              <a:ext cx="3200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sv-SE" sz="3200" u="none" cap="none" strike="noStrike">
                  <a:solidFill>
                    <a:schemeClr val="lt1"/>
                  </a:solidFill>
                  <a:latin typeface="Montserrat"/>
                  <a:ea typeface="Montserrat"/>
                  <a:cs typeface="Montserrat"/>
                  <a:sym typeface="Montserrat"/>
                </a:rPr>
                <a:t>4.8M+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Montserrat Thin"/>
                  <a:ea typeface="Montserrat Thin"/>
                  <a:cs typeface="Montserrat Thin"/>
                  <a:sym typeface="Montserrat Thin"/>
                </a:rPr>
                <a:t>minuter aktivt användande</a:t>
              </a:r>
              <a:endParaRPr b="0" i="0" sz="1400" u="none" cap="none" strike="noStrike">
                <a:solidFill>
                  <a:srgbClr val="000000"/>
                </a:solidFill>
                <a:latin typeface="Arial"/>
                <a:ea typeface="Arial"/>
                <a:cs typeface="Arial"/>
                <a:sym typeface="Arial"/>
              </a:endParaRPr>
            </a:p>
          </p:txBody>
        </p:sp>
      </p:grpSp>
      <p:grpSp>
        <p:nvGrpSpPr>
          <p:cNvPr id="208" name="Google Shape;208;g36ceaa2ac56_0_1"/>
          <p:cNvGrpSpPr/>
          <p:nvPr/>
        </p:nvGrpSpPr>
        <p:grpSpPr>
          <a:xfrm>
            <a:off x="1024357" y="4565109"/>
            <a:ext cx="3200400" cy="1327200"/>
            <a:chOff x="3914440" y="4165623"/>
            <a:chExt cx="3200400" cy="1327200"/>
          </a:xfrm>
        </p:grpSpPr>
        <p:sp>
          <p:nvSpPr>
            <p:cNvPr id="209" name="Google Shape;209;g36ceaa2ac56_0_1"/>
            <p:cNvSpPr/>
            <p:nvPr/>
          </p:nvSpPr>
          <p:spPr>
            <a:xfrm>
              <a:off x="3914440" y="4165623"/>
              <a:ext cx="3200400" cy="1327200"/>
            </a:xfrm>
            <a:prstGeom prst="roundRect">
              <a:avLst>
                <a:gd fmla="val 16667" name="adj"/>
              </a:avLst>
            </a:prstGeom>
            <a:solidFill>
              <a:srgbClr val="1AA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g36ceaa2ac56_0_1"/>
            <p:cNvSpPr txBox="1"/>
            <p:nvPr/>
          </p:nvSpPr>
          <p:spPr>
            <a:xfrm>
              <a:off x="3914440" y="4413663"/>
              <a:ext cx="3200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sv-SE" sz="3200" u="none" cap="none" strike="noStrike">
                  <a:solidFill>
                    <a:schemeClr val="lt1"/>
                  </a:solidFill>
                  <a:latin typeface="Montserrat"/>
                  <a:ea typeface="Montserrat"/>
                  <a:cs typeface="Montserrat"/>
                  <a:sym typeface="Montserrat"/>
                </a:rPr>
                <a:t>450+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Montserrat Thin"/>
                  <a:ea typeface="Montserrat Thin"/>
                  <a:cs typeface="Montserrat Thin"/>
                  <a:sym typeface="Montserrat Thin"/>
                </a:rPr>
                <a:t>skolor aktiva varje månad</a:t>
              </a:r>
              <a:endParaRPr b="0" i="0" sz="1400" u="none" cap="none" strike="noStrike">
                <a:solidFill>
                  <a:srgbClr val="000000"/>
                </a:solidFill>
                <a:latin typeface="Arial"/>
                <a:ea typeface="Arial"/>
                <a:cs typeface="Arial"/>
                <a:sym typeface="Arial"/>
              </a:endParaRPr>
            </a:p>
          </p:txBody>
        </p:sp>
      </p:grpSp>
      <p:grpSp>
        <p:nvGrpSpPr>
          <p:cNvPr id="211" name="Google Shape;211;g36ceaa2ac56_0_1"/>
          <p:cNvGrpSpPr/>
          <p:nvPr/>
        </p:nvGrpSpPr>
        <p:grpSpPr>
          <a:xfrm>
            <a:off x="1024357" y="2980651"/>
            <a:ext cx="3200400" cy="1327200"/>
            <a:chOff x="7747129" y="4990559"/>
            <a:chExt cx="3200400" cy="1327200"/>
          </a:xfrm>
        </p:grpSpPr>
        <p:sp>
          <p:nvSpPr>
            <p:cNvPr id="212" name="Google Shape;212;g36ceaa2ac56_0_1"/>
            <p:cNvSpPr/>
            <p:nvPr/>
          </p:nvSpPr>
          <p:spPr>
            <a:xfrm>
              <a:off x="7747129" y="4990559"/>
              <a:ext cx="3200400" cy="1327200"/>
            </a:xfrm>
            <a:prstGeom prst="roundRect">
              <a:avLst>
                <a:gd fmla="val 16667" name="adj"/>
              </a:avLst>
            </a:prstGeom>
            <a:solidFill>
              <a:srgbClr val="22B5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g36ceaa2ac56_0_1"/>
            <p:cNvSpPr txBox="1"/>
            <p:nvPr/>
          </p:nvSpPr>
          <p:spPr>
            <a:xfrm>
              <a:off x="7747129" y="5238599"/>
              <a:ext cx="3200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sv-SE" sz="3200" u="none" cap="none" strike="noStrike">
                  <a:solidFill>
                    <a:schemeClr val="lt1"/>
                  </a:solidFill>
                  <a:latin typeface="Montserrat"/>
                  <a:ea typeface="Montserrat"/>
                  <a:cs typeface="Montserrat"/>
                  <a:sym typeface="Montserrat"/>
                </a:rPr>
                <a:t>197/290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Montserrat Thin"/>
                  <a:ea typeface="Montserrat Thin"/>
                  <a:cs typeface="Montserrat Thin"/>
                  <a:sym typeface="Montserrat Thin"/>
                </a:rPr>
                <a:t>kommuner nådda</a:t>
              </a:r>
              <a:endParaRPr b="0" i="0" sz="1400" u="none" cap="none" strike="noStrike">
                <a:solidFill>
                  <a:srgbClr val="000000"/>
                </a:solidFill>
                <a:latin typeface="Arial"/>
                <a:ea typeface="Arial"/>
                <a:cs typeface="Arial"/>
                <a:sym typeface="Arial"/>
              </a:endParaRPr>
            </a:p>
          </p:txBody>
        </p:sp>
      </p:grpSp>
      <p:sp>
        <p:nvSpPr>
          <p:cNvPr id="214" name="Google Shape;214;g36ceaa2ac56_0_1"/>
          <p:cNvSpPr txBox="1"/>
          <p:nvPr/>
        </p:nvSpPr>
        <p:spPr>
          <a:xfrm>
            <a:off x="1024357" y="6188902"/>
            <a:ext cx="6160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sv-SE" sz="900" u="none" cap="none" strike="noStrike">
                <a:solidFill>
                  <a:srgbClr val="999999"/>
                </a:solidFill>
                <a:latin typeface="Calibri"/>
                <a:ea typeface="Calibri"/>
                <a:cs typeface="Calibri"/>
                <a:sym typeface="Calibri"/>
              </a:rPr>
              <a:t>Används i 19</a:t>
            </a:r>
            <a:r>
              <a:rPr lang="sv-SE" sz="900">
                <a:solidFill>
                  <a:srgbClr val="999999"/>
                </a:solidFill>
                <a:latin typeface="Calibri"/>
                <a:ea typeface="Calibri"/>
                <a:cs typeface="Calibri"/>
                <a:sym typeface="Calibri"/>
              </a:rPr>
              <a:t>7</a:t>
            </a:r>
            <a:r>
              <a:rPr b="0" i="0" lang="sv-SE" sz="900" u="none" cap="none" strike="noStrike">
                <a:solidFill>
                  <a:srgbClr val="999999"/>
                </a:solidFill>
                <a:latin typeface="Calibri"/>
                <a:ea typeface="Calibri"/>
                <a:cs typeface="Calibri"/>
                <a:sym typeface="Calibri"/>
              </a:rPr>
              <a:t> kommuner i Sverige. Avtal med 9 svenska kommuner.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A tablet with a cartoon lion on it&#10;&#10;AI-generated content may be incorrect." id="220" name="Google Shape;220;p7"/>
          <p:cNvPicPr preferRelativeResize="0"/>
          <p:nvPr/>
        </p:nvPicPr>
        <p:blipFill rotWithShape="1">
          <a:blip r:embed="rId3">
            <a:alphaModFix/>
          </a:blip>
          <a:srcRect b="0" l="0" r="0" t="0"/>
          <a:stretch/>
        </p:blipFill>
        <p:spPr>
          <a:xfrm>
            <a:off x="377701" y="2134235"/>
            <a:ext cx="5219999" cy="5219999"/>
          </a:xfrm>
          <a:prstGeom prst="rect">
            <a:avLst/>
          </a:prstGeom>
          <a:noFill/>
          <a:ln>
            <a:noFill/>
          </a:ln>
        </p:spPr>
      </p:pic>
      <p:pic>
        <p:nvPicPr>
          <p:cNvPr descr="A tablet with a keyboard and a picture of a person&#10;&#10;AI-generated content may be incorrect." id="221" name="Google Shape;221;p7"/>
          <p:cNvPicPr preferRelativeResize="0"/>
          <p:nvPr/>
        </p:nvPicPr>
        <p:blipFill rotWithShape="1">
          <a:blip r:embed="rId4">
            <a:alphaModFix/>
          </a:blip>
          <a:srcRect b="0" l="0" r="0" t="0"/>
          <a:stretch/>
        </p:blipFill>
        <p:spPr>
          <a:xfrm>
            <a:off x="5597704" y="1710723"/>
            <a:ext cx="5220000" cy="5220000"/>
          </a:xfrm>
          <a:prstGeom prst="rect">
            <a:avLst/>
          </a:prstGeom>
          <a:noFill/>
          <a:ln>
            <a:noFill/>
          </a:ln>
        </p:spPr>
      </p:pic>
      <p:sp>
        <p:nvSpPr>
          <p:cNvPr id="222" name="Google Shape;222;p7"/>
          <p:cNvSpPr txBox="1"/>
          <p:nvPr/>
        </p:nvSpPr>
        <p:spPr>
          <a:xfrm>
            <a:off x="377706" y="1364400"/>
            <a:ext cx="11436589"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Från fonologisk medvetenhet till kompletta meningar</a:t>
            </a:r>
            <a:br>
              <a:rPr b="1" i="0" lang="sv-SE" sz="2800" u="none" cap="none" strike="noStrike">
                <a:solidFill>
                  <a:schemeClr val="dk1"/>
                </a:solidFill>
                <a:latin typeface="Montserrat"/>
                <a:ea typeface="Montserrat"/>
                <a:cs typeface="Montserrat"/>
                <a:sym typeface="Montserrat"/>
              </a:rPr>
            </a:br>
            <a:r>
              <a:rPr b="0" i="0" lang="sv-SE" sz="2400" u="none" cap="none" strike="noStrike">
                <a:solidFill>
                  <a:schemeClr val="dk1"/>
                </a:solidFill>
                <a:latin typeface="Montserrat"/>
                <a:ea typeface="Montserrat"/>
                <a:cs typeface="Montserrat"/>
                <a:sym typeface="Montserrat"/>
              </a:rPr>
              <a:t>Kattalo vägleder elever steg för steg – från att urskilja språkljud till att skriva hela texter, i sin egen takt.</a:t>
            </a:r>
            <a:endParaRPr b="1" i="0" sz="2800" u="none" cap="none" strike="noStrike">
              <a:solidFill>
                <a:schemeClr val="dk1"/>
              </a:solidFill>
              <a:latin typeface="Montserrat"/>
              <a:ea typeface="Montserrat"/>
              <a:cs typeface="Montserrat"/>
              <a:sym typeface="Montserrat"/>
            </a:endParaRPr>
          </a:p>
        </p:txBody>
      </p:sp>
      <p:sp>
        <p:nvSpPr>
          <p:cNvPr id="223" name="Google Shape;223;p7"/>
          <p:cNvSpPr txBox="1"/>
          <p:nvPr/>
        </p:nvSpPr>
        <p:spPr>
          <a:xfrm>
            <a:off x="377706" y="919755"/>
            <a:ext cx="17123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PRODUKTEN</a:t>
            </a:r>
            <a:endParaRPr b="0" i="0" sz="1800" u="none" cap="none" strike="noStrike">
              <a:solidFill>
                <a:srgbClr val="BFBFBF"/>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 tablet with a keyboard&#10;&#10;AI-generated content may be incorrect." id="229" name="Google Shape;229;p8"/>
          <p:cNvPicPr preferRelativeResize="0"/>
          <p:nvPr/>
        </p:nvPicPr>
        <p:blipFill rotWithShape="1">
          <a:blip r:embed="rId3">
            <a:alphaModFix/>
          </a:blip>
          <a:srcRect b="0" l="0" r="0" t="0"/>
          <a:stretch/>
        </p:blipFill>
        <p:spPr>
          <a:xfrm>
            <a:off x="5597701" y="1710723"/>
            <a:ext cx="5220000" cy="5220000"/>
          </a:xfrm>
          <a:prstGeom prst="rect">
            <a:avLst/>
          </a:prstGeom>
          <a:noFill/>
          <a:ln>
            <a:noFill/>
          </a:ln>
        </p:spPr>
      </p:pic>
      <p:pic>
        <p:nvPicPr>
          <p:cNvPr descr="A tablet with a screen showing different colored squares&#10;&#10;AI-generated content may be incorrect." id="230" name="Google Shape;230;p8"/>
          <p:cNvPicPr preferRelativeResize="0"/>
          <p:nvPr/>
        </p:nvPicPr>
        <p:blipFill rotWithShape="1">
          <a:blip r:embed="rId4">
            <a:alphaModFix/>
          </a:blip>
          <a:srcRect b="0" l="0" r="0" t="0"/>
          <a:stretch/>
        </p:blipFill>
        <p:spPr>
          <a:xfrm>
            <a:off x="377703" y="2134234"/>
            <a:ext cx="5219999" cy="5219999"/>
          </a:xfrm>
          <a:prstGeom prst="rect">
            <a:avLst/>
          </a:prstGeom>
          <a:noFill/>
          <a:ln>
            <a:noFill/>
          </a:ln>
        </p:spPr>
      </p:pic>
      <p:sp>
        <p:nvSpPr>
          <p:cNvPr id="231" name="Google Shape;231;p8"/>
          <p:cNvSpPr txBox="1"/>
          <p:nvPr/>
        </p:nvSpPr>
        <p:spPr>
          <a:xfrm>
            <a:off x="377706" y="1364400"/>
            <a:ext cx="11436589" cy="8925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Följer elevernas utveckling på flera språk – parallellt</a:t>
            </a:r>
            <a:br>
              <a:rPr b="1" i="0" lang="sv-SE" sz="2800" u="none" cap="none" strike="noStrike">
                <a:solidFill>
                  <a:schemeClr val="dk1"/>
                </a:solidFill>
                <a:latin typeface="Montserrat"/>
                <a:ea typeface="Montserrat"/>
                <a:cs typeface="Montserrat"/>
                <a:sym typeface="Montserrat"/>
              </a:rPr>
            </a:br>
            <a:r>
              <a:rPr b="0" i="0" lang="sv-SE" sz="2400" u="none" cap="none" strike="noStrike">
                <a:solidFill>
                  <a:schemeClr val="dk1"/>
                </a:solidFill>
                <a:latin typeface="Montserrat"/>
                <a:ea typeface="Montserrat"/>
                <a:cs typeface="Montserrat"/>
                <a:sym typeface="Montserrat"/>
              </a:rPr>
              <a:t>Använd i både svenska och engelska, med 25+ instruktionsspråk.</a:t>
            </a:r>
            <a:endParaRPr b="1" i="0" sz="2800" u="none" cap="none" strike="noStrike">
              <a:solidFill>
                <a:schemeClr val="dk1"/>
              </a:solidFill>
              <a:latin typeface="Montserrat"/>
              <a:ea typeface="Montserrat"/>
              <a:cs typeface="Montserrat"/>
              <a:sym typeface="Montserrat"/>
            </a:endParaRPr>
          </a:p>
        </p:txBody>
      </p:sp>
      <p:sp>
        <p:nvSpPr>
          <p:cNvPr id="232" name="Google Shape;232;p8"/>
          <p:cNvSpPr txBox="1"/>
          <p:nvPr/>
        </p:nvSpPr>
        <p:spPr>
          <a:xfrm>
            <a:off x="377706" y="919755"/>
            <a:ext cx="17123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PRODUKTEN</a:t>
            </a:r>
            <a:endParaRPr b="0" i="0" sz="1800" u="none" cap="none" strike="noStrike">
              <a:solidFill>
                <a:srgbClr val="BFBFBF"/>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tablet with a keyboard and a lion&#10;&#10;AI-generated content may be incorrect." id="238" name="Google Shape;238;p9"/>
          <p:cNvPicPr preferRelativeResize="0"/>
          <p:nvPr/>
        </p:nvPicPr>
        <p:blipFill rotWithShape="1">
          <a:blip r:embed="rId3">
            <a:alphaModFix/>
          </a:blip>
          <a:srcRect b="0" l="0" r="0" t="0"/>
          <a:stretch/>
        </p:blipFill>
        <p:spPr>
          <a:xfrm>
            <a:off x="5597704" y="1715419"/>
            <a:ext cx="5215304" cy="5215304"/>
          </a:xfrm>
          <a:prstGeom prst="rect">
            <a:avLst/>
          </a:prstGeom>
          <a:noFill/>
          <a:ln>
            <a:noFill/>
          </a:ln>
        </p:spPr>
      </p:pic>
      <p:pic>
        <p:nvPicPr>
          <p:cNvPr descr="A tablet with a screen on&#10;&#10;AI-generated content may be incorrect." id="239" name="Google Shape;239;p9"/>
          <p:cNvPicPr preferRelativeResize="0"/>
          <p:nvPr/>
        </p:nvPicPr>
        <p:blipFill rotWithShape="1">
          <a:blip r:embed="rId4">
            <a:alphaModFix/>
          </a:blip>
          <a:srcRect b="0" l="0" r="0" t="0"/>
          <a:stretch/>
        </p:blipFill>
        <p:spPr>
          <a:xfrm>
            <a:off x="377704" y="2134233"/>
            <a:ext cx="5220000" cy="5220000"/>
          </a:xfrm>
          <a:prstGeom prst="rect">
            <a:avLst/>
          </a:prstGeom>
          <a:noFill/>
          <a:ln>
            <a:noFill/>
          </a:ln>
        </p:spPr>
      </p:pic>
      <p:sp>
        <p:nvSpPr>
          <p:cNvPr id="240" name="Google Shape;240;p9"/>
          <p:cNvSpPr txBox="1"/>
          <p:nvPr/>
        </p:nvSpPr>
        <p:spPr>
          <a:xfrm>
            <a:off x="377706" y="1364735"/>
            <a:ext cx="11436589"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dk1"/>
                </a:solidFill>
                <a:latin typeface="Montserrat"/>
                <a:ea typeface="Montserrat"/>
                <a:cs typeface="Montserrat"/>
                <a:sym typeface="Montserrat"/>
              </a:rPr>
              <a:t>Skapad för alla elever – inte bara de ”typiska”</a:t>
            </a:r>
            <a:br>
              <a:rPr b="1" i="0" lang="sv-SE" sz="2800" u="none" cap="none" strike="noStrike">
                <a:solidFill>
                  <a:schemeClr val="dk1"/>
                </a:solidFill>
                <a:latin typeface="Montserrat"/>
                <a:ea typeface="Montserrat"/>
                <a:cs typeface="Montserrat"/>
                <a:sym typeface="Montserrat"/>
              </a:rPr>
            </a:br>
            <a:r>
              <a:rPr b="0" i="0" lang="sv-SE" sz="2400" u="none" cap="none" strike="noStrike">
                <a:solidFill>
                  <a:schemeClr val="dk1"/>
                </a:solidFill>
                <a:latin typeface="Montserrat"/>
                <a:ea typeface="Montserrat"/>
                <a:cs typeface="Montserrat"/>
                <a:sym typeface="Montserrat"/>
              </a:rPr>
              <a:t>Inbyggt stöd för flerspråkiga, icke-verbala och neurodivergenta elever – med visuellt stöd, symboler och anpassade funktioner.</a:t>
            </a:r>
            <a:endParaRPr b="1" i="0" sz="2800" u="none" cap="none" strike="noStrike">
              <a:solidFill>
                <a:schemeClr val="dk1"/>
              </a:solidFill>
              <a:latin typeface="Montserrat"/>
              <a:ea typeface="Montserrat"/>
              <a:cs typeface="Montserrat"/>
              <a:sym typeface="Montserrat"/>
            </a:endParaRPr>
          </a:p>
        </p:txBody>
      </p:sp>
      <p:sp>
        <p:nvSpPr>
          <p:cNvPr id="241" name="Google Shape;241;p9"/>
          <p:cNvSpPr txBox="1"/>
          <p:nvPr/>
        </p:nvSpPr>
        <p:spPr>
          <a:xfrm>
            <a:off x="377706" y="919755"/>
            <a:ext cx="17123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sv-SE" sz="1800" u="none" cap="none" strike="noStrike">
                <a:solidFill>
                  <a:srgbClr val="BFBFBF"/>
                </a:solidFill>
                <a:latin typeface="Montserrat"/>
                <a:ea typeface="Montserrat"/>
                <a:cs typeface="Montserrat"/>
                <a:sym typeface="Montserrat"/>
              </a:rPr>
              <a:t>PRODUKTEN</a:t>
            </a:r>
            <a:endParaRPr b="0" i="0" sz="1800" u="none" cap="none" strike="noStrike">
              <a:solidFill>
                <a:srgbClr val="BFBFB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2022-09-14T08:52:25Z</dcterms:created>
  <dc:creator>Timmy Lundin</dc:creator>
</cp:coreProperties>
</file>