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Montserrat Th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X5TIls952IgImRE/b2H2lL4yR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MontserratThin-regular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Thi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Thin-boldItalic.fntdata"/><Relationship Id="rId30" Type="http://schemas.openxmlformats.org/officeDocument/2006/relationships/font" Target="fonts/MontserratThin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ceaa2ac56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36ceaa2ac56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6ceaa2ac56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ceaa2ac56_0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6ceaa2ac56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6ceaa2ac56_0_2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ceaa2ac5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6ceaa2ac5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6ceaa2ac56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bg>
      <p:bgPr>
        <a:solidFill>
          <a:srgbClr val="F4F4ED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1" name="Google Shape;21;p18"/>
          <p:cNvSpPr/>
          <p:nvPr/>
        </p:nvSpPr>
        <p:spPr>
          <a:xfrm>
            <a:off x="4842650" y="-451041"/>
            <a:ext cx="733425" cy="285750"/>
          </a:xfrm>
          <a:prstGeom prst="rect">
            <a:avLst/>
          </a:prstGeom>
          <a:solidFill>
            <a:srgbClr val="0C58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5680444" y="-451041"/>
            <a:ext cx="733425" cy="285750"/>
          </a:xfrm>
          <a:prstGeom prst="rect">
            <a:avLst/>
          </a:prstGeom>
          <a:solidFill>
            <a:srgbClr val="1AA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004856" y="-451041"/>
            <a:ext cx="733425" cy="285750"/>
          </a:xfrm>
          <a:prstGeom prst="rect">
            <a:avLst/>
          </a:prstGeom>
          <a:solidFill>
            <a:srgbClr val="C82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4004857" y="-1185553"/>
            <a:ext cx="733425" cy="28575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8"/>
          <p:cNvSpPr/>
          <p:nvPr/>
        </p:nvSpPr>
        <p:spPr>
          <a:xfrm>
            <a:off x="4004856" y="-817425"/>
            <a:ext cx="733425" cy="285750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8"/>
          <p:cNvSpPr/>
          <p:nvPr/>
        </p:nvSpPr>
        <p:spPr>
          <a:xfrm>
            <a:off x="5680444" y="-817425"/>
            <a:ext cx="733425" cy="285750"/>
          </a:xfrm>
          <a:prstGeom prst="rect">
            <a:avLst/>
          </a:prstGeom>
          <a:solidFill>
            <a:srgbClr val="22B5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8"/>
          <p:cNvSpPr/>
          <p:nvPr/>
        </p:nvSpPr>
        <p:spPr>
          <a:xfrm>
            <a:off x="4842650" y="-817425"/>
            <a:ext cx="733425" cy="285750"/>
          </a:xfrm>
          <a:prstGeom prst="rect">
            <a:avLst/>
          </a:prstGeom>
          <a:solidFill>
            <a:srgbClr val="058E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8"/>
          <p:cNvSpPr/>
          <p:nvPr/>
        </p:nvSpPr>
        <p:spPr>
          <a:xfrm>
            <a:off x="4842650" y="-1184589"/>
            <a:ext cx="733425" cy="285750"/>
          </a:xfrm>
          <a:prstGeom prst="rect">
            <a:avLst/>
          </a:prstGeom>
          <a:solidFill>
            <a:srgbClr val="05A2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5680444" y="-1185553"/>
            <a:ext cx="733425" cy="285750"/>
          </a:xfrm>
          <a:prstGeom prst="rect">
            <a:avLst/>
          </a:prstGeom>
          <a:solidFill>
            <a:srgbClr val="40D3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8"/>
          <p:cNvSpPr/>
          <p:nvPr/>
        </p:nvSpPr>
        <p:spPr>
          <a:xfrm>
            <a:off x="6518237" y="-1185553"/>
            <a:ext cx="733425" cy="285750"/>
          </a:xfrm>
          <a:prstGeom prst="rect">
            <a:avLst/>
          </a:prstGeom>
          <a:solidFill>
            <a:srgbClr val="F4F4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6518237" y="-817425"/>
            <a:ext cx="733425" cy="285750"/>
          </a:xfrm>
          <a:prstGeom prst="rect">
            <a:avLst/>
          </a:prstGeom>
          <a:solidFill>
            <a:srgbClr val="DEDE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ubrik och innehåll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8" name="Google Shape;38;p19"/>
          <p:cNvSpPr/>
          <p:nvPr/>
        </p:nvSpPr>
        <p:spPr>
          <a:xfrm>
            <a:off x="4842650" y="-451041"/>
            <a:ext cx="733425" cy="285750"/>
          </a:xfrm>
          <a:prstGeom prst="rect">
            <a:avLst/>
          </a:prstGeom>
          <a:solidFill>
            <a:srgbClr val="0C58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/>
          <p:nvPr/>
        </p:nvSpPr>
        <p:spPr>
          <a:xfrm>
            <a:off x="5680444" y="-451041"/>
            <a:ext cx="733425" cy="285750"/>
          </a:xfrm>
          <a:prstGeom prst="rect">
            <a:avLst/>
          </a:prstGeom>
          <a:solidFill>
            <a:srgbClr val="1AA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9"/>
          <p:cNvSpPr/>
          <p:nvPr/>
        </p:nvSpPr>
        <p:spPr>
          <a:xfrm>
            <a:off x="4004856" y="-451041"/>
            <a:ext cx="733425" cy="285750"/>
          </a:xfrm>
          <a:prstGeom prst="rect">
            <a:avLst/>
          </a:prstGeom>
          <a:solidFill>
            <a:srgbClr val="C82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9"/>
          <p:cNvSpPr/>
          <p:nvPr/>
        </p:nvSpPr>
        <p:spPr>
          <a:xfrm>
            <a:off x="4004857" y="-1185553"/>
            <a:ext cx="733425" cy="28575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9"/>
          <p:cNvSpPr/>
          <p:nvPr/>
        </p:nvSpPr>
        <p:spPr>
          <a:xfrm>
            <a:off x="4004856" y="-817425"/>
            <a:ext cx="733425" cy="285750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9"/>
          <p:cNvSpPr/>
          <p:nvPr/>
        </p:nvSpPr>
        <p:spPr>
          <a:xfrm>
            <a:off x="5680444" y="-817425"/>
            <a:ext cx="733425" cy="285750"/>
          </a:xfrm>
          <a:prstGeom prst="rect">
            <a:avLst/>
          </a:prstGeom>
          <a:solidFill>
            <a:srgbClr val="22B5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4842650" y="-817425"/>
            <a:ext cx="733425" cy="285750"/>
          </a:xfrm>
          <a:prstGeom prst="rect">
            <a:avLst/>
          </a:prstGeom>
          <a:solidFill>
            <a:srgbClr val="058E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4842650" y="-1184589"/>
            <a:ext cx="733425" cy="285750"/>
          </a:xfrm>
          <a:prstGeom prst="rect">
            <a:avLst/>
          </a:prstGeom>
          <a:solidFill>
            <a:srgbClr val="05A2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5680444" y="-1185553"/>
            <a:ext cx="733425" cy="285750"/>
          </a:xfrm>
          <a:prstGeom prst="rect">
            <a:avLst/>
          </a:prstGeom>
          <a:solidFill>
            <a:srgbClr val="40D3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9"/>
          <p:cNvSpPr/>
          <p:nvPr/>
        </p:nvSpPr>
        <p:spPr>
          <a:xfrm>
            <a:off x="6518237" y="-1185553"/>
            <a:ext cx="733425" cy="285750"/>
          </a:xfrm>
          <a:prstGeom prst="rect">
            <a:avLst/>
          </a:prstGeom>
          <a:solidFill>
            <a:srgbClr val="F4F4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6518237" y="-817425"/>
            <a:ext cx="733425" cy="285750"/>
          </a:xfrm>
          <a:prstGeom prst="rect">
            <a:avLst/>
          </a:prstGeom>
          <a:solidFill>
            <a:srgbClr val="DEDE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4195145" y="5994842"/>
            <a:ext cx="5103944" cy="5103944"/>
          </a:xfrm>
          <a:prstGeom prst="ellipse">
            <a:avLst/>
          </a:prstGeom>
          <a:solidFill>
            <a:srgbClr val="ECEDE8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4F4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-2527940" y="-6296667"/>
            <a:ext cx="7148672" cy="7148672"/>
          </a:xfrm>
          <a:prstGeom prst="ellipse">
            <a:avLst/>
          </a:prstGeom>
          <a:solidFill>
            <a:srgbClr val="ECEDE8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4F4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8161580" y="-4688152"/>
            <a:ext cx="7148672" cy="7148672"/>
          </a:xfrm>
          <a:prstGeom prst="ellipse">
            <a:avLst/>
          </a:prstGeom>
          <a:solidFill>
            <a:srgbClr val="ECEDE8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4F4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tställare 2022" id="52" name="Google Shape;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15532" y="6176963"/>
            <a:ext cx="720384" cy="28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>
  <p:cSld name="Rubrik och innehåll">
    <p:bg>
      <p:bgPr>
        <a:solidFill>
          <a:srgbClr val="F4F4E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/>
          <p:nvPr/>
        </p:nvSpPr>
        <p:spPr>
          <a:xfrm rot="310062">
            <a:off x="2271305" y="1504985"/>
            <a:ext cx="7470177" cy="4550242"/>
          </a:xfrm>
          <a:prstGeom prst="roundRect">
            <a:avLst>
              <a:gd fmla="val 16667" name="adj"/>
            </a:avLst>
          </a:prstGeom>
          <a:solidFill>
            <a:srgbClr val="41D3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 b="20036" l="0" r="0" t="20036"/>
          <a:stretch/>
        </p:blipFill>
        <p:spPr>
          <a:xfrm>
            <a:off x="-119868" y="3419306"/>
            <a:ext cx="2466354" cy="256390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0"/>
          <p:cNvSpPr/>
          <p:nvPr/>
        </p:nvSpPr>
        <p:spPr>
          <a:xfrm rot="-234890">
            <a:off x="2214700" y="1472416"/>
            <a:ext cx="7583387" cy="4485806"/>
          </a:xfrm>
          <a:prstGeom prst="roundRect">
            <a:avLst>
              <a:gd fmla="val 16667" name="adj"/>
            </a:avLst>
          </a:prstGeom>
          <a:solidFill>
            <a:srgbClr val="FFB8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2116762" y="1497406"/>
            <a:ext cx="7843058" cy="448580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”Citat"</a:t>
            </a:r>
            <a:endParaRPr/>
          </a:p>
        </p:txBody>
      </p:sp>
      <p:sp>
        <p:nvSpPr>
          <p:cNvPr descr="Person | Roll" id="58" name="Google Shape;58;p20"/>
          <p:cNvSpPr txBox="1"/>
          <p:nvPr/>
        </p:nvSpPr>
        <p:spPr>
          <a:xfrm>
            <a:off x="4909213" y="4853828"/>
            <a:ext cx="48315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| Roll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3" name="Google Shape;93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/>
          <p:nvPr/>
        </p:nvSpPr>
        <p:spPr>
          <a:xfrm>
            <a:off x="627529" y="5581089"/>
            <a:ext cx="1057836" cy="1057836"/>
          </a:xfrm>
          <a:prstGeom prst="ellipse">
            <a:avLst/>
          </a:prstGeom>
          <a:solidFill>
            <a:srgbClr val="0B58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9448799" y="241501"/>
            <a:ext cx="1057836" cy="1057836"/>
          </a:xfrm>
          <a:prstGeom prst="ellipse">
            <a:avLst/>
          </a:prstGeom>
          <a:solidFill>
            <a:srgbClr val="D63A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 rot="8335685">
            <a:off x="-557993" y="-157970"/>
            <a:ext cx="2611190" cy="2126782"/>
            <a:chOff x="9053299" y="4777255"/>
            <a:chExt cx="2611190" cy="2126782"/>
          </a:xfrm>
        </p:grpSpPr>
        <p:grpSp>
          <p:nvGrpSpPr>
            <p:cNvPr id="123" name="Google Shape;123;p1"/>
            <p:cNvGrpSpPr/>
            <p:nvPr/>
          </p:nvGrpSpPr>
          <p:grpSpPr>
            <a:xfrm rot="-1530215">
              <a:off x="9966296" y="4997199"/>
              <a:ext cx="1403407" cy="1686893"/>
              <a:chOff x="7889359" y="-1167209"/>
              <a:chExt cx="1403407" cy="1686894"/>
            </a:xfrm>
          </p:grpSpPr>
          <p:sp>
            <p:nvSpPr>
              <p:cNvPr id="124" name="Google Shape;124;p1"/>
              <p:cNvSpPr/>
              <p:nvPr/>
            </p:nvSpPr>
            <p:spPr>
              <a:xfrm rot="5400000">
                <a:off x="7592666" y="-870516"/>
                <a:ext cx="1165253" cy="571867"/>
              </a:xfrm>
              <a:prstGeom prst="rect">
                <a:avLst/>
              </a:prstGeom>
              <a:solidFill>
                <a:srgbClr val="41D3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 rot="10800000">
                <a:off x="7891816" y="-571867"/>
                <a:ext cx="1398494" cy="571867"/>
              </a:xfrm>
              <a:prstGeom prst="rect">
                <a:avLst/>
              </a:prstGeom>
              <a:solidFill>
                <a:srgbClr val="41D3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 rot="5400000">
                <a:off x="8462037" y="-311045"/>
                <a:ext cx="1089592" cy="571867"/>
              </a:xfrm>
              <a:prstGeom prst="rect">
                <a:avLst/>
              </a:prstGeom>
              <a:solidFill>
                <a:srgbClr val="41D3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1"/>
            <p:cNvSpPr/>
            <p:nvPr/>
          </p:nvSpPr>
          <p:spPr>
            <a:xfrm rot="9269785">
              <a:off x="9118511" y="5230705"/>
              <a:ext cx="1188440" cy="571867"/>
            </a:xfrm>
            <a:prstGeom prst="rect">
              <a:avLst/>
            </a:prstGeom>
            <a:solidFill>
              <a:srgbClr val="41D3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"/>
          <p:cNvSpPr/>
          <p:nvPr/>
        </p:nvSpPr>
        <p:spPr>
          <a:xfrm rot="2169818">
            <a:off x="6825814" y="5529110"/>
            <a:ext cx="1886165" cy="1498803"/>
          </a:xfrm>
          <a:prstGeom prst="triangle">
            <a:avLst>
              <a:gd fmla="val 50000" name="adj"/>
            </a:avLst>
          </a:prstGeom>
          <a:solidFill>
            <a:srgbClr val="FFB8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2892134" y="3811669"/>
            <a:ext cx="6407728" cy="789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v-SE">
                <a:latin typeface="Montserrat"/>
                <a:ea typeface="Montserrat"/>
                <a:cs typeface="Montserrat"/>
                <a:sym typeface="Montserrat"/>
              </a:rPr>
              <a:t>Inkluderande läs- och </a:t>
            </a:r>
            <a:br>
              <a:rPr b="1" lang="sv-SE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sv-SE">
                <a:latin typeface="Montserrat"/>
                <a:ea typeface="Montserrat"/>
                <a:cs typeface="Montserrat"/>
                <a:sym typeface="Montserrat"/>
              </a:rPr>
              <a:t>skrivutveckling</a:t>
            </a:r>
            <a:endParaRPr/>
          </a:p>
        </p:txBody>
      </p:sp>
      <p:pic>
        <p:nvPicPr>
          <p:cNvPr descr="A cartoon lion reading a book&#10;&#10;AI-generated content may be incorrect." id="130" name="Google Shape;13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220703" y="2957944"/>
            <a:ext cx="2894592" cy="5021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 txBox="1"/>
          <p:nvPr/>
        </p:nvSpPr>
        <p:spPr>
          <a:xfrm>
            <a:off x="3551958" y="4699454"/>
            <a:ext cx="50880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för varje elev, i varje klassrum.</a:t>
            </a:r>
            <a:endParaRPr/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6831" y="1598319"/>
            <a:ext cx="4318334" cy="17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ablet with a cartoon cat and keyboard&#10;&#10;AI-generated content may be incorrect." id="247" name="Google Shape;2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03" y="2134232"/>
            <a:ext cx="5219999" cy="521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tablet&#10;&#10;AI-generated content may be incorrect." id="248" name="Google Shape;2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7704" y="1710724"/>
            <a:ext cx="5220000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377706" y="1364735"/>
            <a:ext cx="1143658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Förvandla utmaningar till framgångssagor</a:t>
            </a:r>
            <a:b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Elever får strukturerat stöd i skrivprocessen – och personlig återkoppling från läraren för att stärka självförtroendet.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379200" y="918000"/>
            <a:ext cx="1712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PRODUKTEN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ablet with a blue book on the screen&#10;&#10;AI-generated content may be incorrect." id="256" name="Google Shape;2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04" y="2134233"/>
            <a:ext cx="5220000" cy="52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t with a blue book on it&#10;&#10;AI-generated content may be incorrect." id="257" name="Google Shape;2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7705" y="1710723"/>
            <a:ext cx="5220000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377706" y="1364735"/>
            <a:ext cx="1143658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Bedöm läsning – på ditt sätt</a:t>
            </a:r>
            <a:b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Koppla ett quiz till vilken fysisk bok som helst. Schemalägg uppgifter. Följ upp läsförståelsen digitalt.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377706" y="919755"/>
            <a:ext cx="1712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PRODUKTEN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/>
        </p:nvSpPr>
        <p:spPr>
          <a:xfrm>
            <a:off x="377706" y="1364735"/>
            <a:ext cx="1143658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Verktyg för att guida varje elev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Kattalo ger lärare insikter och verktyg för att anpassa undervisningen, täppa till kunskapsluckor – och hjälpa varje barn att ta nästa steg.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377706" y="919755"/>
            <a:ext cx="1712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PRODUKTEN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computer with a screen showing a person's profile&#10;&#10;AI-generated content may be incorrect." id="267" name="Google Shape;2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379" y="2199398"/>
            <a:ext cx="7772400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puter with a screen showing a graph&#10;&#10;AI-generated content may be incorrect." id="268" name="Google Shape;2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1756" y="2808145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ceaa2ac56_0_236"/>
          <p:cNvSpPr txBox="1"/>
          <p:nvPr/>
        </p:nvSpPr>
        <p:spPr>
          <a:xfrm>
            <a:off x="377706" y="1364735"/>
            <a:ext cx="11436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Skolon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Lessebo, Tingsryd och Växjö har migrerat till Skolon.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Vad innebär det?</a:t>
            </a:r>
            <a:endParaRPr i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g36ceaa2ac56_0_236"/>
          <p:cNvSpPr txBox="1"/>
          <p:nvPr/>
        </p:nvSpPr>
        <p:spPr>
          <a:xfrm>
            <a:off x="377706" y="919755"/>
            <a:ext cx="17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NYHETER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6" name="Google Shape;276;g36ceaa2ac56_0_236" title="skolon-logo-text-en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846" y="3257921"/>
            <a:ext cx="3700325" cy="19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ceaa2ac56_0_245"/>
          <p:cNvSpPr txBox="1"/>
          <p:nvPr/>
        </p:nvSpPr>
        <p:spPr>
          <a:xfrm>
            <a:off x="377706" y="1364735"/>
            <a:ext cx="11436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Utökat </a:t>
            </a: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bildstöd</a:t>
            </a: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 samtliga övningar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Nya </a:t>
            </a: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inställningar </a:t>
            </a: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 superkrafter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Modersmål </a:t>
            </a: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och </a:t>
            </a: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engelska </a:t>
            </a: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blir allt starkare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Ett stort lyft av </a:t>
            </a: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återkoppling på texter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Kattalo Förklarar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TAKK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Tala in text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(och mycket mer)</a:t>
            </a:r>
            <a:endParaRPr i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g36ceaa2ac56_0_245"/>
          <p:cNvSpPr txBox="1"/>
          <p:nvPr/>
        </p:nvSpPr>
        <p:spPr>
          <a:xfrm>
            <a:off x="377706" y="919755"/>
            <a:ext cx="17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NYHETER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g36ceaa2ac56_0_245" title="demo-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0960">
            <a:off x="7825950" y="4090050"/>
            <a:ext cx="2697750" cy="11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/>
          <p:nvPr/>
        </p:nvSpPr>
        <p:spPr>
          <a:xfrm>
            <a:off x="377706" y="1364400"/>
            <a:ext cx="11436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Tack för att ni lyssnat!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 gärna förbi oss i montern här utanför!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377698" y="918000"/>
            <a:ext cx="222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AVSLUTNING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ion-wave.svg" id="292" name="Google Shape;2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8326" y="3193601"/>
            <a:ext cx="3284350" cy="37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/>
        </p:nvSpPr>
        <p:spPr>
          <a:xfrm>
            <a:off x="377706" y="1364735"/>
            <a:ext cx="1143658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Alltför många barn kämpar</a:t>
            </a:r>
            <a:r>
              <a:rPr b="0" i="0" lang="sv-SE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med läsningen – inte för att de saknar förmåga, utan för att verktygen inte är skapade för dem.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77706" y="919755"/>
            <a:ext cx="1681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PROBLEMET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 b="7647" l="0" r="0" t="7647"/>
          <a:stretch/>
        </p:blipFill>
        <p:spPr>
          <a:xfrm>
            <a:off x="429902" y="2861147"/>
            <a:ext cx="5229403" cy="2953075"/>
          </a:xfrm>
          <a:custGeom>
            <a:rect b="b" l="l" r="r" t="t"/>
            <a:pathLst>
              <a:path extrusionOk="0" h="4770783" w="8448261">
                <a:moveTo>
                  <a:pt x="795146" y="0"/>
                </a:moveTo>
                <a:lnTo>
                  <a:pt x="7653115" y="0"/>
                </a:lnTo>
                <a:cubicBezTo>
                  <a:pt x="8092262" y="0"/>
                  <a:pt x="8448261" y="355999"/>
                  <a:pt x="8448261" y="795146"/>
                </a:cubicBezTo>
                <a:lnTo>
                  <a:pt x="8448261" y="3975637"/>
                </a:lnTo>
                <a:cubicBezTo>
                  <a:pt x="8448261" y="4414784"/>
                  <a:pt x="8092262" y="4770783"/>
                  <a:pt x="7653115" y="4770783"/>
                </a:cubicBezTo>
                <a:lnTo>
                  <a:pt x="795146" y="4770783"/>
                </a:lnTo>
                <a:cubicBezTo>
                  <a:pt x="355999" y="4770783"/>
                  <a:pt x="0" y="4414784"/>
                  <a:pt x="0" y="3975637"/>
                </a:cubicBezTo>
                <a:lnTo>
                  <a:pt x="0" y="795146"/>
                </a:lnTo>
                <a:cubicBezTo>
                  <a:pt x="0" y="355999"/>
                  <a:pt x="355999" y="0"/>
                  <a:pt x="7951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2"/>
          <p:cNvSpPr txBox="1"/>
          <p:nvPr/>
        </p:nvSpPr>
        <p:spPr>
          <a:xfrm>
            <a:off x="6096001" y="3274094"/>
            <a:ext cx="50971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Läromedel är fortfarande utformade för de som redan kan läsa.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562350" y="5350780"/>
            <a:ext cx="3523840" cy="1288124"/>
          </a:xfrm>
          <a:prstGeom prst="roundRect">
            <a:avLst>
              <a:gd fmla="val 16667" name="adj"/>
            </a:avLst>
          </a:prstGeom>
          <a:solidFill>
            <a:srgbClr val="D63A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3740585" y="5540157"/>
            <a:ext cx="316230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v-SE" sz="140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“Bara en tredjedel av världens tioåringar beräknas kunna läsa och förstå en enkel berättelse.”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v-SE" sz="140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UNICEF</a:t>
            </a:r>
            <a:endParaRPr b="1" i="1" sz="1050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/>
        </p:nvSpPr>
        <p:spPr>
          <a:xfrm>
            <a:off x="377706" y="918000"/>
            <a:ext cx="1345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VISIONEN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3" title="PXL_20250303_070359841.jpg"/>
          <p:cNvPicPr preferRelativeResize="0"/>
          <p:nvPr/>
        </p:nvPicPr>
        <p:blipFill rotWithShape="1">
          <a:blip r:embed="rId3">
            <a:alphaModFix/>
          </a:blip>
          <a:srcRect b="0" l="5728" r="5728" t="0"/>
          <a:stretch/>
        </p:blipFill>
        <p:spPr>
          <a:xfrm>
            <a:off x="6680022" y="857066"/>
            <a:ext cx="1725000" cy="2587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51" name="Google Shape;151;p3" title="PXL_20241221_154451267.jpg"/>
          <p:cNvPicPr preferRelativeResize="0"/>
          <p:nvPr/>
        </p:nvPicPr>
        <p:blipFill rotWithShape="1">
          <a:blip r:embed="rId4">
            <a:alphaModFix/>
          </a:blip>
          <a:srcRect b="0" l="24967" r="24967" t="0"/>
          <a:stretch/>
        </p:blipFill>
        <p:spPr>
          <a:xfrm>
            <a:off x="8150725" y="1947100"/>
            <a:ext cx="2412000" cy="3618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52" name="Google Shape;152;p3"/>
          <p:cNvSpPr txBox="1"/>
          <p:nvPr/>
        </p:nvSpPr>
        <p:spPr>
          <a:xfrm>
            <a:off x="377706" y="1364400"/>
            <a:ext cx="5718294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Grundad i en övertygelse </a:t>
            </a: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Innan Kattalo blev en produkt var det en princip: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 inget barn är för långt bakom för att komma ikapp.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 läsning och skrivning kan öppna dörrar till framtiden – för varje elev.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Den övertygelsen började vid ett köksbord. </a:t>
            </a:r>
            <a:r>
              <a:rPr b="1"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 skalar vi upp den.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/>
        </p:nvSpPr>
        <p:spPr>
          <a:xfrm>
            <a:off x="377706" y="2454030"/>
            <a:ext cx="62421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Anpassad lärväg </a:t>
            </a:r>
            <a:r>
              <a:rPr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efter varje elevs nivå och tempo</a:t>
            </a:r>
            <a:endParaRPr/>
          </a:p>
        </p:txBody>
      </p:sp>
      <p:pic>
        <p:nvPicPr>
          <p:cNvPr descr="Graphical user interface, application&#10;&#10;Description automatically generated" id="159" name="Google Shape;1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4550" y="2454030"/>
            <a:ext cx="5461662" cy="331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377706" y="1364735"/>
            <a:ext cx="114365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modern plattform med </a:t>
            </a: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eleven i fokus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377706" y="919755"/>
            <a:ext cx="16177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LÖSNINGEN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377706" y="2962912"/>
            <a:ext cx="61193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Stöd för flerspråkiga och icke-verbala elever</a:t>
            </a:r>
            <a:r>
              <a:rPr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inklusive kommunikation med teckenstöd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77706" y="3748793"/>
            <a:ext cx="89226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 och avskalad design </a:t>
            </a:r>
            <a:r>
              <a:rPr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för fokus och inkludering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377706" y="4255963"/>
            <a:ext cx="89226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Lärarportal</a:t>
            </a:r>
            <a:r>
              <a:rPr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med resultatdata och konkreta insikter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377706" y="4763133"/>
            <a:ext cx="60107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AI-stöd</a:t>
            </a:r>
            <a:r>
              <a:rPr lang="sv-S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för personlig återkoppling och skalbar differentiering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5"/>
          <p:cNvGrpSpPr/>
          <p:nvPr/>
        </p:nvGrpSpPr>
        <p:grpSpPr>
          <a:xfrm>
            <a:off x="468056" y="3517002"/>
            <a:ext cx="2520000" cy="2358275"/>
            <a:chOff x="3293941" y="2751279"/>
            <a:chExt cx="2520000" cy="2358275"/>
          </a:xfrm>
        </p:grpSpPr>
        <p:sp>
          <p:nvSpPr>
            <p:cNvPr id="172" name="Google Shape;172;p5"/>
            <p:cNvSpPr/>
            <p:nvPr/>
          </p:nvSpPr>
          <p:spPr>
            <a:xfrm>
              <a:off x="3293941" y="2751279"/>
              <a:ext cx="2520000" cy="2358275"/>
            </a:xfrm>
            <a:prstGeom prst="roundRect">
              <a:avLst>
                <a:gd fmla="val 16667" name="adj"/>
              </a:avLst>
            </a:prstGeom>
            <a:solidFill>
              <a:srgbClr val="F5F8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3293941" y="3005130"/>
              <a:ext cx="251133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v-SE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“På pappret var min klass lågpresterande, men efter bara några månader med Kattalo kunde 18 av 22 läsa innan sommarlovet. Vi är helt förbluffade över resultatet – helt otroligt!”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200">
                  <a:solidFill>
                    <a:schemeClr val="dk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Lärare, Sverige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9233849" y="3770853"/>
            <a:ext cx="2520000" cy="1638847"/>
            <a:chOff x="3293941" y="2751279"/>
            <a:chExt cx="2520000" cy="1638847"/>
          </a:xfrm>
        </p:grpSpPr>
        <p:sp>
          <p:nvSpPr>
            <p:cNvPr id="175" name="Google Shape;175;p5"/>
            <p:cNvSpPr/>
            <p:nvPr/>
          </p:nvSpPr>
          <p:spPr>
            <a:xfrm>
              <a:off x="3293941" y="2751279"/>
              <a:ext cx="2520000" cy="1638847"/>
            </a:xfrm>
            <a:prstGeom prst="roundRect">
              <a:avLst>
                <a:gd fmla="val 16667" name="adj"/>
              </a:avLst>
            </a:prstGeom>
            <a:solidFill>
              <a:srgbClr val="F5F8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3293941" y="3005130"/>
              <a:ext cx="251133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v-SE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“Bara några veckor efter att vi installerat Kattalo började vår treåring skriva hela ord på sina teckningar.”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200">
                  <a:solidFill>
                    <a:schemeClr val="dk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Förälder, Sverige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5805118" y="4320529"/>
            <a:ext cx="2520000" cy="1823511"/>
            <a:chOff x="3293941" y="2751279"/>
            <a:chExt cx="2520000" cy="1823511"/>
          </a:xfrm>
        </p:grpSpPr>
        <p:sp>
          <p:nvSpPr>
            <p:cNvPr id="178" name="Google Shape;178;p5"/>
            <p:cNvSpPr/>
            <p:nvPr/>
          </p:nvSpPr>
          <p:spPr>
            <a:xfrm>
              <a:off x="3293941" y="2751279"/>
              <a:ext cx="2520000" cy="1815266"/>
            </a:xfrm>
            <a:prstGeom prst="roundRect">
              <a:avLst>
                <a:gd fmla="val 16667" name="adj"/>
              </a:avLst>
            </a:prstGeom>
            <a:solidFill>
              <a:srgbClr val="F5F8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3293941" y="3005130"/>
              <a:ext cx="25113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v-SE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“Med Kattalo är det inte längre ett pussel – du kan använda samma lärverktyg för alla elever, samtidigt som du kan differentiera på så många sätt.”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200">
                  <a:solidFill>
                    <a:schemeClr val="dk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Lärare, Sverige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6563562" y="2534777"/>
            <a:ext cx="2520000" cy="1638846"/>
            <a:chOff x="3293941" y="2751279"/>
            <a:chExt cx="2520000" cy="1638846"/>
          </a:xfrm>
        </p:grpSpPr>
        <p:sp>
          <p:nvSpPr>
            <p:cNvPr id="181" name="Google Shape;181;p5"/>
            <p:cNvSpPr/>
            <p:nvPr/>
          </p:nvSpPr>
          <p:spPr>
            <a:xfrm>
              <a:off x="3293941" y="2751279"/>
              <a:ext cx="2520000" cy="1638846"/>
            </a:xfrm>
            <a:prstGeom prst="roundRect">
              <a:avLst>
                <a:gd fmla="val 16667" name="adj"/>
              </a:avLst>
            </a:prstGeom>
            <a:solidFill>
              <a:srgbClr val="F5F8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3293941" y="3005130"/>
              <a:ext cx="251133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v-SE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“Vi vill att våra klassrum ska spegla det samhälle vi hoppas på – mångfald och inkludering. Kattalo gör det möjligt.”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200">
                  <a:solidFill>
                    <a:schemeClr val="dk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Lärare, Sverige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3134831" y="3101867"/>
            <a:ext cx="2520000" cy="1893644"/>
            <a:chOff x="3293941" y="2751279"/>
            <a:chExt cx="2520000" cy="1893644"/>
          </a:xfrm>
        </p:grpSpPr>
        <p:sp>
          <p:nvSpPr>
            <p:cNvPr id="184" name="Google Shape;184;p5"/>
            <p:cNvSpPr/>
            <p:nvPr/>
          </p:nvSpPr>
          <p:spPr>
            <a:xfrm>
              <a:off x="3293941" y="2751279"/>
              <a:ext cx="2520000" cy="1893644"/>
            </a:xfrm>
            <a:prstGeom prst="roundRect">
              <a:avLst>
                <a:gd fmla="val 16667" name="adj"/>
              </a:avLst>
            </a:prstGeom>
            <a:solidFill>
              <a:srgbClr val="F5F8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3293941" y="3034005"/>
              <a:ext cx="251133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v-SE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“Vi har sett ett ökat intresse för skrivande hos eleverna – och som lärare behöver vi inte vara lika närvarande som vid handskrivning.”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200">
                  <a:solidFill>
                    <a:schemeClr val="dk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Speciallärare Sverige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6" name="Google Shape;186;p5"/>
          <p:cNvSpPr txBox="1"/>
          <p:nvPr/>
        </p:nvSpPr>
        <p:spPr>
          <a:xfrm>
            <a:off x="377706" y="1364735"/>
            <a:ext cx="1143658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Förändring där det gör skillnad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Kattalo gör elever mer självständiga – och ger lärare tid att fokusera där de behövs mest.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377706" y="919755"/>
            <a:ext cx="1414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EFFEKTEN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ceaa2ac56_0_1"/>
          <p:cNvSpPr txBox="1"/>
          <p:nvPr/>
        </p:nvSpPr>
        <p:spPr>
          <a:xfrm>
            <a:off x="377706" y="1364735"/>
            <a:ext cx="11436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Utvecklat i Sverige. Beprövat i klassrum.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Kattalo är en beprövad lösning som används och uppskattas i skolor över hela Sverige.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g36ceaa2ac56_0_1"/>
          <p:cNvSpPr txBox="1"/>
          <p:nvPr/>
        </p:nvSpPr>
        <p:spPr>
          <a:xfrm>
            <a:off x="377706" y="919755"/>
            <a:ext cx="287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GENOMSLAG/TILLVÄXT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g36ceaa2ac56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09801" y="4339428"/>
            <a:ext cx="3408136" cy="3213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g36ceaa2ac56_0_1"/>
          <p:cNvGrpSpPr/>
          <p:nvPr/>
        </p:nvGrpSpPr>
        <p:grpSpPr>
          <a:xfrm>
            <a:off x="4494756" y="4550412"/>
            <a:ext cx="3200400" cy="1327200"/>
            <a:chOff x="3914440" y="4165623"/>
            <a:chExt cx="3200400" cy="1327200"/>
          </a:xfrm>
        </p:grpSpPr>
        <p:sp>
          <p:nvSpPr>
            <p:cNvPr id="197" name="Google Shape;197;g36ceaa2ac56_0_1"/>
            <p:cNvSpPr/>
            <p:nvPr/>
          </p:nvSpPr>
          <p:spPr>
            <a:xfrm>
              <a:off x="3914440" y="4165623"/>
              <a:ext cx="3200400" cy="1327200"/>
            </a:xfrm>
            <a:prstGeom prst="roundRect">
              <a:avLst>
                <a:gd fmla="val 16667" name="adj"/>
              </a:avLst>
            </a:prstGeom>
            <a:solidFill>
              <a:srgbClr val="0C58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36ceaa2ac56_0_1"/>
            <p:cNvSpPr txBox="1"/>
            <p:nvPr/>
          </p:nvSpPr>
          <p:spPr>
            <a:xfrm>
              <a:off x="3914440" y="4413663"/>
              <a:ext cx="3200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3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200 000+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600">
                  <a:solidFill>
                    <a:schemeClr val="lt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texter skrivna</a:t>
              </a:r>
              <a:endParaRPr/>
            </a:p>
          </p:txBody>
        </p:sp>
      </p:grpSp>
      <p:grpSp>
        <p:nvGrpSpPr>
          <p:cNvPr id="199" name="Google Shape;199;g36ceaa2ac56_0_1"/>
          <p:cNvGrpSpPr/>
          <p:nvPr/>
        </p:nvGrpSpPr>
        <p:grpSpPr>
          <a:xfrm>
            <a:off x="4495800" y="2975296"/>
            <a:ext cx="3200400" cy="1327200"/>
            <a:chOff x="7747129" y="4990559"/>
            <a:chExt cx="3200400" cy="1327200"/>
          </a:xfrm>
        </p:grpSpPr>
        <p:sp>
          <p:nvSpPr>
            <p:cNvPr id="200" name="Google Shape;200;g36ceaa2ac56_0_1"/>
            <p:cNvSpPr/>
            <p:nvPr/>
          </p:nvSpPr>
          <p:spPr>
            <a:xfrm>
              <a:off x="7747129" y="4990559"/>
              <a:ext cx="3200400" cy="1327200"/>
            </a:xfrm>
            <a:prstGeom prst="roundRect">
              <a:avLst>
                <a:gd fmla="val 16667" name="adj"/>
              </a:avLst>
            </a:prstGeom>
            <a:solidFill>
              <a:srgbClr val="058E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36ceaa2ac56_0_1"/>
            <p:cNvSpPr txBox="1"/>
            <p:nvPr/>
          </p:nvSpPr>
          <p:spPr>
            <a:xfrm>
              <a:off x="7747129" y="5238599"/>
              <a:ext cx="3200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3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7.4M+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600">
                  <a:solidFill>
                    <a:schemeClr val="lt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övningar avklarade</a:t>
              </a:r>
              <a:endParaRPr/>
            </a:p>
          </p:txBody>
        </p:sp>
      </p:grpSp>
      <p:grpSp>
        <p:nvGrpSpPr>
          <p:cNvPr id="202" name="Google Shape;202;g36ceaa2ac56_0_1"/>
          <p:cNvGrpSpPr/>
          <p:nvPr/>
        </p:nvGrpSpPr>
        <p:grpSpPr>
          <a:xfrm>
            <a:off x="7965155" y="2975296"/>
            <a:ext cx="3200400" cy="1327200"/>
            <a:chOff x="3914440" y="4165623"/>
            <a:chExt cx="3200400" cy="1327200"/>
          </a:xfrm>
        </p:grpSpPr>
        <p:sp>
          <p:nvSpPr>
            <p:cNvPr id="203" name="Google Shape;203;g36ceaa2ac56_0_1"/>
            <p:cNvSpPr/>
            <p:nvPr/>
          </p:nvSpPr>
          <p:spPr>
            <a:xfrm>
              <a:off x="3914440" y="4165623"/>
              <a:ext cx="3200400" cy="1327200"/>
            </a:xfrm>
            <a:prstGeom prst="roundRect">
              <a:avLst>
                <a:gd fmla="val 16667" name="adj"/>
              </a:avLst>
            </a:prstGeom>
            <a:solidFill>
              <a:srgbClr val="FF8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g36ceaa2ac56_0_1"/>
            <p:cNvSpPr txBox="1"/>
            <p:nvPr/>
          </p:nvSpPr>
          <p:spPr>
            <a:xfrm>
              <a:off x="3914440" y="4413663"/>
              <a:ext cx="3200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3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50 000+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600">
                  <a:solidFill>
                    <a:schemeClr val="lt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barn nådda</a:t>
              </a:r>
              <a:endParaRPr b="1" sz="160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endParaRPr>
            </a:p>
          </p:txBody>
        </p:sp>
      </p:grpSp>
      <p:grpSp>
        <p:nvGrpSpPr>
          <p:cNvPr id="205" name="Google Shape;205;g36ceaa2ac56_0_1"/>
          <p:cNvGrpSpPr/>
          <p:nvPr/>
        </p:nvGrpSpPr>
        <p:grpSpPr>
          <a:xfrm>
            <a:off x="7965155" y="4565109"/>
            <a:ext cx="3200400" cy="1327200"/>
            <a:chOff x="3914440" y="4165623"/>
            <a:chExt cx="3200400" cy="1327200"/>
          </a:xfrm>
        </p:grpSpPr>
        <p:sp>
          <p:nvSpPr>
            <p:cNvPr id="206" name="Google Shape;206;g36ceaa2ac56_0_1"/>
            <p:cNvSpPr/>
            <p:nvPr/>
          </p:nvSpPr>
          <p:spPr>
            <a:xfrm>
              <a:off x="3914440" y="4165623"/>
              <a:ext cx="3200400" cy="1327200"/>
            </a:xfrm>
            <a:prstGeom prst="roundRect">
              <a:avLst>
                <a:gd fmla="val 16667" name="adj"/>
              </a:avLst>
            </a:prstGeom>
            <a:solidFill>
              <a:srgbClr val="FFB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g36ceaa2ac56_0_1"/>
            <p:cNvSpPr txBox="1"/>
            <p:nvPr/>
          </p:nvSpPr>
          <p:spPr>
            <a:xfrm>
              <a:off x="3914440" y="4413663"/>
              <a:ext cx="3200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3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4.8M+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600">
                  <a:solidFill>
                    <a:schemeClr val="lt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minuter aktivt användande</a:t>
              </a:r>
              <a:endParaRPr/>
            </a:p>
          </p:txBody>
        </p:sp>
      </p:grpSp>
      <p:grpSp>
        <p:nvGrpSpPr>
          <p:cNvPr id="208" name="Google Shape;208;g36ceaa2ac56_0_1"/>
          <p:cNvGrpSpPr/>
          <p:nvPr/>
        </p:nvGrpSpPr>
        <p:grpSpPr>
          <a:xfrm>
            <a:off x="1024357" y="4565109"/>
            <a:ext cx="3200400" cy="1327200"/>
            <a:chOff x="3914440" y="4165623"/>
            <a:chExt cx="3200400" cy="1327200"/>
          </a:xfrm>
        </p:grpSpPr>
        <p:sp>
          <p:nvSpPr>
            <p:cNvPr id="209" name="Google Shape;209;g36ceaa2ac56_0_1"/>
            <p:cNvSpPr/>
            <p:nvPr/>
          </p:nvSpPr>
          <p:spPr>
            <a:xfrm>
              <a:off x="3914440" y="4165623"/>
              <a:ext cx="3200400" cy="1327200"/>
            </a:xfrm>
            <a:prstGeom prst="roundRect">
              <a:avLst>
                <a:gd fmla="val 16667" name="adj"/>
              </a:avLst>
            </a:prstGeom>
            <a:solidFill>
              <a:srgbClr val="1AA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g36ceaa2ac56_0_1"/>
            <p:cNvSpPr txBox="1"/>
            <p:nvPr/>
          </p:nvSpPr>
          <p:spPr>
            <a:xfrm>
              <a:off x="3914440" y="4413663"/>
              <a:ext cx="3200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3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450+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600">
                  <a:solidFill>
                    <a:schemeClr val="lt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skolor aktiva varje månad</a:t>
              </a:r>
              <a:endParaRPr/>
            </a:p>
          </p:txBody>
        </p:sp>
      </p:grpSp>
      <p:grpSp>
        <p:nvGrpSpPr>
          <p:cNvPr id="211" name="Google Shape;211;g36ceaa2ac56_0_1"/>
          <p:cNvGrpSpPr/>
          <p:nvPr/>
        </p:nvGrpSpPr>
        <p:grpSpPr>
          <a:xfrm>
            <a:off x="1024357" y="2980651"/>
            <a:ext cx="3200400" cy="1327200"/>
            <a:chOff x="7747129" y="4990559"/>
            <a:chExt cx="3200400" cy="1327200"/>
          </a:xfrm>
        </p:grpSpPr>
        <p:sp>
          <p:nvSpPr>
            <p:cNvPr id="212" name="Google Shape;212;g36ceaa2ac56_0_1"/>
            <p:cNvSpPr/>
            <p:nvPr/>
          </p:nvSpPr>
          <p:spPr>
            <a:xfrm>
              <a:off x="7747129" y="4990559"/>
              <a:ext cx="3200400" cy="1327200"/>
            </a:xfrm>
            <a:prstGeom prst="roundRect">
              <a:avLst>
                <a:gd fmla="val 16667" name="adj"/>
              </a:avLst>
            </a:prstGeom>
            <a:solidFill>
              <a:srgbClr val="22B5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g36ceaa2ac56_0_1"/>
            <p:cNvSpPr txBox="1"/>
            <p:nvPr/>
          </p:nvSpPr>
          <p:spPr>
            <a:xfrm>
              <a:off x="7747129" y="5238599"/>
              <a:ext cx="3200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3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197/290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v-SE" sz="1600">
                  <a:solidFill>
                    <a:schemeClr val="lt1"/>
                  </a:solidFill>
                  <a:latin typeface="Montserrat Thin"/>
                  <a:ea typeface="Montserrat Thin"/>
                  <a:cs typeface="Montserrat Thin"/>
                  <a:sym typeface="Montserrat Thin"/>
                </a:rPr>
                <a:t>kommuner nådda</a:t>
              </a:r>
              <a:endParaRPr/>
            </a:p>
          </p:txBody>
        </p:sp>
      </p:grpSp>
      <p:sp>
        <p:nvSpPr>
          <p:cNvPr id="214" name="Google Shape;214;g36ceaa2ac56_0_1"/>
          <p:cNvSpPr txBox="1"/>
          <p:nvPr/>
        </p:nvSpPr>
        <p:spPr>
          <a:xfrm>
            <a:off x="1024357" y="6188902"/>
            <a:ext cx="6160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Används i 197 kommuner i Sverige. Avtal med 9 svenska kommuner.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ablet with a cartoon lion on it&#10;&#10;AI-generated content may be incorrect." id="220" name="Google Shape;2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01" y="2134235"/>
            <a:ext cx="5219999" cy="521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t with a keyboard and a picture of a person&#10;&#10;AI-generated content may be incorrect." id="221" name="Google Shape;2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7704" y="1710723"/>
            <a:ext cx="5220000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>
            <a:off x="377706" y="1364400"/>
            <a:ext cx="1143658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Från fonologisk medvetenhet till kompletta meningar</a:t>
            </a:r>
            <a:b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Kattalo vägleder elever steg för steg – från att urskilja språkljud till att skriva hela texter, i sin egen takt.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377706" y="919755"/>
            <a:ext cx="1712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PRODUKTEN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ablet with a keyboard&#10;&#10;AI-generated content may be incorrect." id="229" name="Google Shape;2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7701" y="1710723"/>
            <a:ext cx="5220000" cy="52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t with a screen showing different colored squares&#10;&#10;AI-generated content may be incorrect." id="230" name="Google Shape;2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703" y="2134234"/>
            <a:ext cx="5219999" cy="52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>
            <a:off x="377706" y="1364400"/>
            <a:ext cx="1143658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Följer elevernas utveckling på flera språk – parallellt</a:t>
            </a:r>
            <a:b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Använd i både svenska och engelska, med 25+ instruktionsspråk.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377706" y="919755"/>
            <a:ext cx="1712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PRODUKTEN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ablet with a keyboard and a lion&#10;&#10;AI-generated content may be incorrect." id="238" name="Google Shape;2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7704" y="1715419"/>
            <a:ext cx="5215304" cy="5215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t with a screen on&#10;&#10;AI-generated content may be incorrect." id="239" name="Google Shape;2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704" y="2134233"/>
            <a:ext cx="5220000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377706" y="1364735"/>
            <a:ext cx="1143658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Skapad för alla elever – inte bara de ”typiska”</a:t>
            </a:r>
            <a:br>
              <a:rPr b="1" lang="sv-SE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Inbyggt stöd för flerspråkiga, icke-verbala och neurodivergenta elever – med visuellt stöd, symboler och anpassade funktioner.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377706" y="919755"/>
            <a:ext cx="1712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PRODUKTEN</a:t>
            </a:r>
            <a:endParaRPr sz="18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2022-09-14T08:52:25Z</dcterms:created>
  <dc:creator>Timmy Lundin</dc:creator>
</cp:coreProperties>
</file>